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37" r:id="rId3"/>
    <p:sldId id="358" r:id="rId4"/>
    <p:sldId id="381" r:id="rId5"/>
    <p:sldId id="338" r:id="rId6"/>
    <p:sldId id="361" r:id="rId7"/>
    <p:sldId id="363" r:id="rId8"/>
    <p:sldId id="382" r:id="rId9"/>
    <p:sldId id="339" r:id="rId10"/>
    <p:sldId id="355" r:id="rId11"/>
    <p:sldId id="376" r:id="rId12"/>
    <p:sldId id="383" r:id="rId13"/>
    <p:sldId id="364" r:id="rId14"/>
    <p:sldId id="384" r:id="rId15"/>
    <p:sldId id="359" r:id="rId16"/>
    <p:sldId id="373" r:id="rId17"/>
    <p:sldId id="371" r:id="rId18"/>
    <p:sldId id="385" r:id="rId19"/>
    <p:sldId id="366" r:id="rId20"/>
    <p:sldId id="372" r:id="rId21"/>
    <p:sldId id="386" r:id="rId22"/>
    <p:sldId id="374" r:id="rId23"/>
    <p:sldId id="380" r:id="rId24"/>
    <p:sldId id="377" r:id="rId25"/>
    <p:sldId id="375" r:id="rId26"/>
    <p:sldId id="353" r:id="rId27"/>
    <p:sldId id="369" r:id="rId2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  <a:srgbClr val="E2231B"/>
    <a:srgbClr val="61B4F5"/>
    <a:srgbClr val="6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5332" autoAdjust="0"/>
  </p:normalViewPr>
  <p:slideViewPr>
    <p:cSldViewPr snapToGrid="0" showGuides="1">
      <p:cViewPr varScale="1">
        <p:scale>
          <a:sx n="76" d="100"/>
          <a:sy n="76" d="100"/>
        </p:scale>
        <p:origin x="108" y="6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F9ED8-9848-4DE6-9F36-E02A83D56E8E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A0E4-AFDE-4911-95B8-3538B619A9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7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A0E4-AFDE-4911-95B8-3538B619A9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0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A0E4-AFDE-4911-95B8-3538B619A9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A0E4-AFDE-4911-95B8-3538B619A9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0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CA0E4-AFDE-4911-95B8-3538B619A92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7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264" y="2880000"/>
            <a:ext cx="6713536" cy="1215750"/>
          </a:xfrm>
        </p:spPr>
        <p:txBody>
          <a:bodyPr anchor="t" anchorCtr="0"/>
          <a:lstStyle>
            <a:lvl1pPr algn="l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231"/>
            <a:ext cx="6713536" cy="83001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9F030329-E750-4B8E-B71D-B2AC066655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626108" cy="1725168"/>
          </a:xfrm>
          <a:prstGeom prst="rect">
            <a:avLst/>
          </a:prstGeom>
        </p:spPr>
      </p:pic>
      <p:sp>
        <p:nvSpPr>
          <p:cNvPr id="9" name="Social media textbox">
            <a:extLst>
              <a:ext uri="{FF2B5EF4-FFF2-40B4-BE49-F238E27FC236}">
                <a16:creationId xmlns:a16="http://schemas.microsoft.com/office/drawing/2014/main" id="{C1F1FC08-A836-4455-A9BC-EDEA56EC46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57200" y="5648797"/>
            <a:ext cx="2951480" cy="9487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en-GB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err="1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RoyalBerksFRS</a:t>
            </a:r>
            <a:endParaRPr lang="en-GB" sz="12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en-GB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@</a:t>
            </a:r>
            <a:r>
              <a:rPr lang="en-GB" sz="1200" dirty="0" err="1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RBFRSOfficial</a:t>
            </a:r>
            <a:endParaRPr lang="en-GB" sz="12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en-GB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GB" sz="1200" dirty="0" err="1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RoyalBerkshireFire</a:t>
            </a:r>
            <a:endParaRPr lang="en-GB" sz="12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en-GB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Royal Berkshire Fire &amp; Rescue Service</a:t>
            </a:r>
          </a:p>
          <a:p>
            <a:pPr>
              <a:lnSpc>
                <a:spcPts val="1500"/>
              </a:lnSpc>
              <a:spcAft>
                <a:spcPts val="0"/>
              </a:spcAft>
              <a:tabLst>
                <a:tab pos="266700" algn="l"/>
              </a:tabLst>
            </a:pPr>
            <a:r>
              <a:rPr lang="en-GB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	rbfrs.co.uk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034647-1B72-468C-A75C-3D95F1F8CD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25" y="5662586"/>
            <a:ext cx="73152" cy="16154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78F8A6-C981-4ADB-9333-D735F4619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6047258"/>
            <a:ext cx="150876" cy="150876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B9D7C4-DCE8-4689-8866-0C89D41F58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911" y="6216103"/>
            <a:ext cx="150876" cy="14782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7166187-5FF8-4E15-BBCE-F8B1306790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5854818"/>
            <a:ext cx="150876" cy="131064"/>
          </a:xfrm>
          <a:prstGeom prst="rect">
            <a:avLst/>
          </a:prstGeom>
        </p:spPr>
      </p:pic>
      <p:pic>
        <p:nvPicPr>
          <p:cNvPr id="20" name="Picture 19" descr="A picture containing window, drawing&#10;&#10;Description automatically generated">
            <a:extLst>
              <a:ext uri="{FF2B5EF4-FFF2-40B4-BE49-F238E27FC236}">
                <a16:creationId xmlns:a16="http://schemas.microsoft.com/office/drawing/2014/main" id="{290D2E4E-4A79-472F-9AFF-B40370337D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445183"/>
            <a:ext cx="152400" cy="152400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ECAD289-F5E3-4738-8E36-B12C69712B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21925"/>
            <a:ext cx="2206756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A2FF1-DF0F-4166-A338-9A8BCD481F8C}"/>
              </a:ext>
            </a:extLst>
          </p:cNvPr>
          <p:cNvSpPr/>
          <p:nvPr userDrawn="1"/>
        </p:nvSpPr>
        <p:spPr>
          <a:xfrm>
            <a:off x="11032957" y="2093495"/>
            <a:ext cx="2129589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Change text levels by pressing Tab or </a:t>
            </a:r>
            <a:r>
              <a:rPr lang="en-GB" dirty="0" err="1">
                <a:solidFill>
                  <a:schemeClr val="bg1"/>
                </a:solidFill>
              </a:rPr>
              <a:t>Shift+Tab</a:t>
            </a:r>
            <a:r>
              <a:rPr lang="en-GB" dirty="0">
                <a:solidFill>
                  <a:schemeClr val="bg1"/>
                </a:solidFill>
              </a:rPr>
              <a:t> or the Increase List Level or Reduce List Level buttons</a:t>
            </a:r>
          </a:p>
        </p:txBody>
      </p:sp>
    </p:spTree>
    <p:extLst>
      <p:ext uri="{BB962C8B-B14F-4D97-AF65-F5344CB8AC3E}">
        <p14:creationId xmlns:p14="http://schemas.microsoft.com/office/powerpoint/2010/main" val="210487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69502"/>
            <a:ext cx="4320000" cy="4405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221" y="1559977"/>
            <a:ext cx="4320000" cy="44153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8374"/>
            <a:ext cx="4320000" cy="3736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1221" y="2230296"/>
            <a:ext cx="4320000" cy="37450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19C65-98D9-4E7D-8D6E-37649905E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262" y="1547813"/>
            <a:ext cx="8899937" cy="526298"/>
          </a:xfr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2880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36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23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60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37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163"/>
            <a:ext cx="8892000" cy="5262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62100"/>
            <a:ext cx="8892000" cy="4410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CAD289-F5E3-4738-8E36-B12C69712B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821925"/>
            <a:ext cx="2206756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66" r:id="rId5"/>
    <p:sldLayoutId id="2147483667" r:id="rId6"/>
    <p:sldLayoutId id="2147483669" r:id="rId7"/>
  </p:sldLayoutIdLst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1007943" rtl="0" eaLnBrk="1" latinLnBrk="0" hangingPunct="1">
        <a:lnSpc>
          <a:spcPts val="2400"/>
        </a:lnSpc>
        <a:spcBef>
          <a:spcPts val="0"/>
        </a:spcBef>
        <a:spcAft>
          <a:spcPts val="567"/>
        </a:spcAft>
        <a:buFontTx/>
        <a:buBlip>
          <a:blip r:embed="rId11"/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1007943" rtl="0" eaLnBrk="1" latinLnBrk="0" hangingPunct="1">
        <a:lnSpc>
          <a:spcPts val="2400"/>
        </a:lnSpc>
        <a:spcBef>
          <a:spcPts val="0"/>
        </a:spcBef>
        <a:spcAft>
          <a:spcPts val="567"/>
        </a:spcAft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ts val="2400"/>
        </a:lnSpc>
        <a:spcBef>
          <a:spcPts val="0"/>
        </a:spcBef>
        <a:spcAft>
          <a:spcPts val="567"/>
        </a:spcAft>
        <a:buFont typeface="+mj-lt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1007943" rtl="0" eaLnBrk="1" latinLnBrk="0" hangingPunct="1">
        <a:lnSpc>
          <a:spcPts val="2400"/>
        </a:lnSpc>
        <a:spcBef>
          <a:spcPts val="0"/>
        </a:spcBef>
        <a:spcAft>
          <a:spcPts val="567"/>
        </a:spcAft>
        <a:buFont typeface="+mj-lt"/>
        <a:buAutoNum type="arabicPeriod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1007943" rtl="0" eaLnBrk="1" latinLnBrk="0" hangingPunct="1">
        <a:lnSpc>
          <a:spcPts val="2400"/>
        </a:lnSpc>
        <a:spcBef>
          <a:spcPts val="0"/>
        </a:spcBef>
        <a:spcAft>
          <a:spcPts val="567"/>
        </a:spcAft>
        <a:buClr>
          <a:schemeClr val="tx2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orient="horz" pos="499" userDrawn="1">
          <p15:clr>
            <a:srgbClr val="F26B43"/>
          </p15:clr>
        </p15:guide>
        <p15:guide id="3" pos="6452" userDrawn="1">
          <p15:clr>
            <a:srgbClr val="F26B43"/>
          </p15:clr>
        </p15:guide>
        <p15:guide id="4" orient="horz" pos="3764" userDrawn="1">
          <p15:clr>
            <a:srgbClr val="F26B43"/>
          </p15:clr>
        </p15:guide>
        <p15:guide id="5" orient="horz" pos="975" userDrawn="1">
          <p15:clr>
            <a:srgbClr val="F26B43"/>
          </p15:clr>
        </p15:guide>
        <p15:guide id="6" pos="58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e-scooter-trials-guidance-for-users" TargetMode="External"/><Relationship Id="rId2" Type="http://schemas.openxmlformats.org/officeDocument/2006/relationships/hyperlink" Target="https://www.thamesvalley.police.uk/advice/advice-and-information/rs/road-safety/advice-escoote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roadsafetygb.org.uk/news/figures-show-484-e-scooter-related-casualties-in-20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a.com/media/documents/road-safety/driver-distraction-factshee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yLlTSGoK5g" TargetMode="External"/><Relationship Id="rId4" Type="http://schemas.openxmlformats.org/officeDocument/2006/relationships/hyperlink" Target="https://youtu.be/byLlTSGoK5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ke.org.uk/get-involved/take-action/mybrake/knowledge-centre/uk-road-safe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assets.publishing.service.gov.uk/government/uploads/system/uploads/attachment_data/file/442236/child-casualties-2013-dat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1w3wLAGFNY" TargetMode="External"/><Relationship Id="rId5" Type="http://schemas.openxmlformats.org/officeDocument/2006/relationships/hyperlink" Target="https://youtu.be/A1w3wLAGFNY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ke.org.uk/get-involved/take-action/mybrake/knowledge-centre/active-travel/cycl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rospa.com/road-safety/advice/cyclists-and-motorcyclists/accident-rat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news/av/uk-england-beds-bucks-herts-41839086" TargetMode="External"/><Relationship Id="rId5" Type="http://schemas.openxmlformats.org/officeDocument/2006/relationships/hyperlink" Target="https://www.rospa.com/media/documents/road-safety/cycling-accidents-factsheet.pdf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V-rhiGRFTE" TargetMode="External"/><Relationship Id="rId5" Type="http://schemas.openxmlformats.org/officeDocument/2006/relationships/hyperlink" Target="https://youtu.be/lV-rhiGRFTE" TargetMode="Externa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bfrs.co.uk/your-safety/out-and-about/road-safety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government/organisations/department-for-transport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5.gif"/><Relationship Id="rId12" Type="http://schemas.openxmlformats.org/officeDocument/2006/relationships/hyperlink" Target="https://www.gov.uk/" TargetMode="External"/><Relationship Id="rId17" Type="http://schemas.openxmlformats.org/officeDocument/2006/relationships/image" Target="../media/image30.jpeg"/><Relationship Id="rId2" Type="http://schemas.openxmlformats.org/officeDocument/2006/relationships/hyperlink" Target="https://www.brake.org.uk/" TargetMode="External"/><Relationship Id="rId16" Type="http://schemas.openxmlformats.org/officeDocument/2006/relationships/hyperlink" Target="https://www.britsaf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amesvalley.police.uk/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png"/><Relationship Id="rId15" Type="http://schemas.openxmlformats.org/officeDocument/2006/relationships/image" Target="../media/image29.jpeg"/><Relationship Id="rId10" Type="http://schemas.openxmlformats.org/officeDocument/2006/relationships/hyperlink" Target="https://www.pacts.org.uk/" TargetMode="External"/><Relationship Id="rId4" Type="http://schemas.openxmlformats.org/officeDocument/2006/relationships/hyperlink" Target="https://www.rospa.com/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roadsafetygb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reported-road-casualties-great-britain-annual-report-2020/reported-road-casualties-great-britain-annual-report-2020" TargetMode="External"/><Relationship Id="rId2" Type="http://schemas.openxmlformats.org/officeDocument/2006/relationships/hyperlink" Target="https://www.brake.org.uk/get-involved/take-action/mybrake/knowledge-centre/uk-road-safe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w2aevh6oZ8" TargetMode="External"/><Relationship Id="rId5" Type="http://schemas.openxmlformats.org/officeDocument/2006/relationships/hyperlink" Target="https://youtu.be/lw2aevh6oZ8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ts.org.uk/news-and-publications/pacts-launches-new-report-seat-belts-time-for-ac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v.uk/seat-belts-law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57C7-DE20-45D8-9A40-62A12A1E9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64" y="3424897"/>
            <a:ext cx="6835456" cy="720383"/>
          </a:xfrm>
        </p:spPr>
        <p:txBody>
          <a:bodyPr/>
          <a:lstStyle/>
          <a:p>
            <a:r>
              <a:rPr lang="en-GB" sz="4600" dirty="0" smtClean="0">
                <a:solidFill>
                  <a:srgbClr val="E2231B"/>
                </a:solidFill>
              </a:rPr>
              <a:t>Road </a:t>
            </a:r>
            <a:r>
              <a:rPr lang="en-GB" sz="4600" dirty="0">
                <a:solidFill>
                  <a:srgbClr val="E2231B"/>
                </a:solidFill>
              </a:rPr>
              <a:t>Safety Awareness</a:t>
            </a:r>
            <a:r>
              <a:rPr lang="en-GB" sz="3600" dirty="0">
                <a:solidFill>
                  <a:srgbClr val="FF0000"/>
                </a:solidFill>
              </a:rPr>
              <a:t/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8743" y="6978958"/>
            <a:ext cx="3859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Edition: November 2021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3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Airbags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pic>
        <p:nvPicPr>
          <p:cNvPr id="5" name="Air bag" descr="Demonstartion of an airbag going off and a dummies feet on the dashboard. Video shows the danger of placing feet or a bag in front of the airbag." title="Airbag Deploy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67073" y="1687362"/>
            <a:ext cx="5732005" cy="50682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92910"/>
            <a:ext cx="3857625" cy="5062704"/>
          </a:xfrm>
          <a:prstGeom prst="rect">
            <a:avLst/>
          </a:prstGeom>
        </p:spPr>
        <p:txBody>
          <a:bodyPr lIns="0">
            <a:normAutofit/>
          </a:bodyPr>
          <a:lstStyle>
            <a:lvl1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6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0" dirty="0">
                <a:latin typeface="+mj-lt"/>
              </a:rPr>
              <a:t>This video clip shows one of our training cars with a dummy in the passenger seat. Watch what happens to the dummies foot and leg up on the dash board and how fast it is thrown back…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2000" b="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FontTx/>
              <a:buNone/>
            </a:pPr>
            <a:r>
              <a:rPr lang="en-GB" sz="2000" dirty="0" smtClean="0"/>
              <a:t>ACTIVITY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0" dirty="0" smtClean="0">
                <a:latin typeface="+mj-lt"/>
              </a:rPr>
              <a:t>Consider </a:t>
            </a:r>
            <a:r>
              <a:rPr lang="en-GB" sz="2000" b="0" dirty="0">
                <a:latin typeface="+mj-lt"/>
              </a:rPr>
              <a:t>the consequences of your knees / bag being pushed towards your upper body and face at over 100MPH</a:t>
            </a:r>
            <a:r>
              <a:rPr lang="en-GB" sz="2000" b="0" dirty="0" smtClean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96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2D image of a road." title="Road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84" y="392965"/>
            <a:ext cx="11236964" cy="73342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Airbags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7589" y="4031735"/>
            <a:ext cx="2894340" cy="154608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Long </a:t>
            </a:r>
            <a:r>
              <a:rPr lang="en-GB" sz="2000" dirty="0"/>
              <a:t>term medical complications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840" y="2770085"/>
            <a:ext cx="3748283" cy="201459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Potential (minimal to sever) damage to </a:t>
            </a:r>
            <a:r>
              <a:rPr lang="en-GB" sz="2000" dirty="0"/>
              <a:t>the face, chest, legs, pelvis and feet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03200" y="2823533"/>
            <a:ext cx="2170175" cy="1077575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Broken </a:t>
            </a:r>
            <a:r>
              <a:rPr lang="en-GB" sz="2000" dirty="0"/>
              <a:t>bones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880112"/>
            <a:ext cx="1753279" cy="60906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Surgery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05448" y="5343193"/>
            <a:ext cx="2152543" cy="609064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Death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92910"/>
            <a:ext cx="9753599" cy="1304530"/>
          </a:xfrm>
          <a:prstGeom prst="rect">
            <a:avLst/>
          </a:prstGeom>
        </p:spPr>
        <p:txBody>
          <a:bodyPr lIns="0">
            <a:normAutofit/>
          </a:bodyPr>
          <a:lstStyle>
            <a:lvl1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/>
              <a:t>Some of the potential consequences of </a:t>
            </a:r>
            <a:r>
              <a:rPr lang="en-GB" sz="2000" b="0" dirty="0"/>
              <a:t>your knees / bag </a:t>
            </a:r>
            <a:r>
              <a:rPr lang="en-GB" sz="2000" b="0" dirty="0" smtClean="0"/>
              <a:t>                                      being pushed towards </a:t>
            </a:r>
            <a:r>
              <a:rPr lang="en-GB" sz="2000" b="0" dirty="0"/>
              <a:t>your upper body and face </a:t>
            </a:r>
            <a:r>
              <a:rPr lang="en-GB" sz="2000" b="0" dirty="0" smtClean="0"/>
              <a:t>                                                         at </a:t>
            </a:r>
            <a:r>
              <a:rPr lang="en-GB" sz="2000" b="0" dirty="0"/>
              <a:t>over 100MPH </a:t>
            </a:r>
            <a:r>
              <a:rPr lang="en-GB" sz="2000" b="0" dirty="0" smtClean="0"/>
              <a:t>:-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4142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E-scooters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81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</a:t>
            </a:r>
            <a:r>
              <a:rPr lang="en-GB" sz="200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You can legally use an electric scooter on private land                                           (not accessible to the public) as long as you have                                       permission from the land owner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TVP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illegal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 to use electric scooters on public roads and                               pavements - you could face a fine and penalty points on                                       your driver's licence, if you have one, and/or your e-scooter                                 could be 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impounded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TVP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Rental e-scooters can only do a maximum of 15.5mph, you need a provisional licence, insurance provided and are restricted to an allocated area by </a:t>
            </a: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GPS tracking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GOV.UK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484 casualties involving e-scooters in 2020, 25% were aged 10 to 19 years old - most of those injured received head injuries </a:t>
            </a:r>
            <a:r>
              <a:rPr lang="en-GB" sz="1400" b="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Road Safety GB</a:t>
            </a:r>
            <a:endParaRPr lang="en-GB" sz="1400" b="0" baseline="30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Helmets 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are always recommended</a:t>
            </a: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endParaRPr lang="en-GB" sz="2000" b="0" dirty="0"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smtClean="0">
                <a:solidFill>
                  <a:srgbClr val="E2231B"/>
                </a:solidFill>
              </a:rPr>
              <a:t>E-scooters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7" name="Picture 6" descr="Coloured 2D image of an e-scooter." title="E-scooter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8386" r="22786" b="9001"/>
          <a:stretch/>
        </p:blipFill>
        <p:spPr>
          <a:xfrm>
            <a:off x="7829550" y="1692909"/>
            <a:ext cx="2381249" cy="24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Vehicle Distractions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715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</a:t>
            </a:r>
            <a:r>
              <a:rPr lang="en-GB" sz="200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/>
              <a:t>Road accident data suggests that in </a:t>
            </a:r>
            <a:r>
              <a:rPr lang="en-GB" sz="2000" dirty="0" smtClean="0"/>
              <a:t>2019, </a:t>
            </a:r>
            <a:r>
              <a:rPr lang="en-GB" sz="2000" dirty="0"/>
              <a:t>‘distraction </a:t>
            </a:r>
            <a:r>
              <a:rPr lang="en-GB" sz="2000" dirty="0" smtClean="0"/>
              <a:t>                                              in a </a:t>
            </a:r>
            <a:r>
              <a:rPr lang="en-GB" sz="2000" dirty="0"/>
              <a:t>vehicle’ contributed to </a:t>
            </a:r>
            <a:r>
              <a:rPr lang="en-GB" sz="2000" dirty="0" smtClean="0"/>
              <a:t>2563 </a:t>
            </a:r>
            <a:r>
              <a:rPr lang="en-GB" sz="2000" dirty="0"/>
              <a:t>accidents (3% of all </a:t>
            </a:r>
            <a:r>
              <a:rPr lang="en-GB" sz="2000" dirty="0" smtClean="0"/>
              <a:t>                                        reported </a:t>
            </a:r>
            <a:r>
              <a:rPr lang="en-GB" sz="2000" dirty="0"/>
              <a:t>road accidents) and ‘distraction </a:t>
            </a:r>
            <a:r>
              <a:rPr lang="en-GB" sz="2000" dirty="0" smtClean="0"/>
              <a:t>outside a                                              vehicle</a:t>
            </a:r>
            <a:r>
              <a:rPr lang="en-GB" sz="2000" dirty="0"/>
              <a:t>’ contributed to a further </a:t>
            </a:r>
            <a:r>
              <a:rPr lang="en-GB" sz="2000" dirty="0" smtClean="0"/>
              <a:t>1078 </a:t>
            </a:r>
            <a:r>
              <a:rPr lang="en-GB" sz="2000" dirty="0"/>
              <a:t>accidents (1% of </a:t>
            </a:r>
            <a:r>
              <a:rPr lang="en-GB" sz="2000" dirty="0" smtClean="0"/>
              <a:t>                                            all </a:t>
            </a:r>
            <a:r>
              <a:rPr lang="en-GB" sz="2000" dirty="0"/>
              <a:t>reported road </a:t>
            </a:r>
            <a:r>
              <a:rPr lang="en-GB" sz="2000" dirty="0" smtClean="0"/>
              <a:t>accidents) 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ROSPA</a:t>
            </a:r>
            <a:endParaRPr lang="en-GB" sz="2000" baseline="30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en-GB" sz="1400" b="0" dirty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 dirty="0" smtClean="0"/>
              <a:t>ACTIVITY</a:t>
            </a:r>
            <a:endParaRPr lang="en-GB" sz="2000" dirty="0"/>
          </a:p>
          <a:p>
            <a:pPr marL="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 dirty="0" smtClean="0">
                <a:latin typeface="+mj-lt"/>
              </a:rPr>
              <a:t>Consider the following…</a:t>
            </a: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What could happen if a driver were to be distracted whilst driving?</a:t>
            </a: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What type of things could distract a driver?</a:t>
            </a: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What could passengers do to support the driver in helping </a:t>
            </a:r>
            <a:r>
              <a:rPr lang="en-GB" sz="2000" dirty="0" smtClean="0">
                <a:latin typeface="+mj-lt"/>
              </a:rPr>
              <a:t>to                               keep </a:t>
            </a:r>
            <a:r>
              <a:rPr lang="en-GB" sz="2000" dirty="0">
                <a:latin typeface="+mj-lt"/>
              </a:rPr>
              <a:t>them and everyone else safe whilst driving?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Vehicle Distractions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Picture 5" descr="Coloured photo of a women driving." title="Drivi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045" y="1984308"/>
            <a:ext cx="3086754" cy="204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E2231B"/>
                </a:solidFill>
              </a:rPr>
              <a:t>Vehicle Distractions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graphicFrame>
        <p:nvGraphicFramePr>
          <p:cNvPr id="7" name="Content Placeholder 4" descr="decorativ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621891"/>
              </p:ext>
            </p:extLst>
          </p:nvPr>
        </p:nvGraphicFramePr>
        <p:xfrm>
          <a:off x="457200" y="1689154"/>
          <a:ext cx="32512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331983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could happen if a driver were to be distracted?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546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driver will not be looking at the road, which significantly increases the chance of being involved in a crash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driver will not be able to anticipate other drivers actions, such as speed increase/reduction and/or movements e.g. overtaking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driver may not see a pedestrian crossing, a cyclist on the road or an animal up ahead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driver could seriously injure and/or kill themselves and/or other people as a result of their actions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20717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72719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Remember: </a:t>
            </a:r>
            <a:r>
              <a:rPr lang="en-GB" sz="2400" b="1" dirty="0" smtClean="0"/>
              <a:t>everyone should take responsibility when in a vehicle </a:t>
            </a:r>
            <a:endParaRPr lang="en-GB" sz="2400" b="1" dirty="0"/>
          </a:p>
        </p:txBody>
      </p:sp>
      <p:graphicFrame>
        <p:nvGraphicFramePr>
          <p:cNvPr id="2" name="Table 1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4614"/>
              </p:ext>
            </p:extLst>
          </p:nvPr>
        </p:nvGraphicFramePr>
        <p:xfrm>
          <a:off x="3708800" y="1689154"/>
          <a:ext cx="32508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00">
                  <a:extLst>
                    <a:ext uri="{9D8B030D-6E8A-4147-A177-3AD203B41FA5}">
                      <a16:colId xmlns:a16="http://schemas.microsoft.com/office/drawing/2014/main" val="1584185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type of things could distract a driver?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57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Messaging/texting on a mobile phone whilst driving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Having a conversation on a mobile phone whilst driving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Loud music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Interaction with fellow passengers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Adjusting the in-vehicle controls e.g. the radio, satnav, heat controls, etc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Eating and/or drinking whilst driving</a:t>
                      </a:r>
                    </a:p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Personal grooming e.g. applying makeup, combining hair, etc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Smoking and/or vaping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Alcohol and/or drugs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111984"/>
                  </a:ext>
                </a:extLst>
              </a:tr>
            </a:tbl>
          </a:graphicData>
        </a:graphic>
      </p:graphicFrame>
      <p:graphicFrame>
        <p:nvGraphicFramePr>
          <p:cNvPr id="6" name="Table 5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17843"/>
              </p:ext>
            </p:extLst>
          </p:nvPr>
        </p:nvGraphicFramePr>
        <p:xfrm>
          <a:off x="6960000" y="1689154"/>
          <a:ext cx="3250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800">
                  <a:extLst>
                    <a:ext uri="{9D8B030D-6E8A-4147-A177-3AD203B41FA5}">
                      <a16:colId xmlns:a16="http://schemas.microsoft.com/office/drawing/2014/main" val="1170608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could passengers do to support the driver?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54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Remember not to pass or show a mobile phone to the driver and to keep the volume down or on silent, so not to distract the driver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 not lean forwards from the back of the car or block the drivers view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Keep your seatbelt on at all times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Keep the conversation light and music down to a reasonable level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 not let a person who has consumed to much alcohol or taken drugs to drive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38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7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yLlTSGoK5g" descr="YouTube video demonstrating how loud music and other people in the vehicle can act as a distration for the driver." title="Party Car: Crusin’ for a brusin’ by THINK! Road Safet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844" y="1859987"/>
            <a:ext cx="8934125" cy="5025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E2231B"/>
                </a:solidFill>
              </a:rPr>
              <a:t>Vehicle Distractions</a:t>
            </a:r>
          </a:p>
          <a:p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graphicFrame>
        <p:nvGraphicFramePr>
          <p:cNvPr id="7" name="Table 6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34707"/>
              </p:ext>
            </p:extLst>
          </p:nvPr>
        </p:nvGraphicFramePr>
        <p:xfrm>
          <a:off x="878844" y="6885432"/>
          <a:ext cx="89341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63">
                  <a:extLst>
                    <a:ext uri="{9D8B030D-6E8A-4147-A177-3AD203B41FA5}">
                      <a16:colId xmlns:a16="http://schemas.microsoft.com/office/drawing/2014/main" val="3514875369"/>
                    </a:ext>
                  </a:extLst>
                </a:gridCol>
                <a:gridCol w="4467063">
                  <a:extLst>
                    <a:ext uri="{9D8B030D-6E8A-4147-A177-3AD203B41FA5}">
                      <a16:colId xmlns:a16="http://schemas.microsoft.com/office/drawing/2014/main" val="3529797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Party Car: </a:t>
                      </a:r>
                      <a:r>
                        <a:rPr lang="en-GB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Crusin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 for a </a:t>
                      </a:r>
                      <a:r>
                        <a:rPr lang="en-GB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brusin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’ by THINK! Road Safety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 to YouTube video: </a:t>
                      </a:r>
                      <a:r>
                        <a:rPr lang="en-GB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youtu.be/byLlTSGoK5g</a:t>
                      </a:r>
                      <a:endParaRPr lang="en-GB" sz="10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8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5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Pedestrian Road Safety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3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81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</a:t>
            </a:r>
            <a:r>
              <a:rPr lang="en-GB" sz="200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24% of road deaths in Great Britain are pedestrians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Brake</a:t>
            </a:r>
            <a:endParaRPr lang="en-GB" sz="2000" baseline="30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In </a:t>
            </a:r>
            <a:r>
              <a:rPr lang="en-GB" sz="2000" dirty="0" smtClean="0">
                <a:latin typeface="+mj-lt"/>
              </a:rPr>
              <a:t>2020, </a:t>
            </a:r>
            <a:r>
              <a:rPr lang="en-GB" sz="2000" dirty="0" smtClean="0"/>
              <a:t>pedestrian casualty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figures show there were 22 deaths and 861 serious injuries relating to children (</a:t>
            </a:r>
            <a:r>
              <a:rPr lang="en-GB" sz="2000" dirty="0" smtClean="0">
                <a:latin typeface="+mj-lt"/>
              </a:rPr>
              <a:t>0-15) 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Brake</a:t>
            </a:r>
            <a:endParaRPr lang="en-GB" sz="1400" baseline="30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 smtClean="0">
                <a:latin typeface="+mj-lt"/>
              </a:rPr>
              <a:t>A 2015 report shows </a:t>
            </a:r>
            <a:r>
              <a:rPr lang="en-GB" sz="2000" dirty="0" smtClean="0"/>
              <a:t>around 55% of </a:t>
            </a:r>
            <a:r>
              <a:rPr lang="en-GB" sz="2000" dirty="0"/>
              <a:t>children killed or seriously injured </a:t>
            </a:r>
            <a:r>
              <a:rPr lang="en-GB" sz="2000" dirty="0" smtClean="0"/>
              <a:t>during 8am </a:t>
            </a:r>
            <a:r>
              <a:rPr lang="en-GB" sz="2000" dirty="0"/>
              <a:t>and </a:t>
            </a:r>
            <a:r>
              <a:rPr lang="en-GB" sz="2000" dirty="0" smtClean="0"/>
              <a:t>8.59am </a:t>
            </a:r>
            <a:r>
              <a:rPr lang="en-GB" sz="2000" dirty="0"/>
              <a:t>or 3pm and </a:t>
            </a:r>
            <a:r>
              <a:rPr lang="en-GB" sz="2000" dirty="0" smtClean="0"/>
              <a:t>6.59pm </a:t>
            </a:r>
            <a:r>
              <a:rPr lang="en-GB" sz="2000" dirty="0"/>
              <a:t>on a school day are </a:t>
            </a:r>
            <a:r>
              <a:rPr lang="en-GB" sz="2000" dirty="0" smtClean="0"/>
              <a:t>pedestrians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DFT Facts on Child Casualties 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2015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0" lvl="1" indent="0">
              <a:lnSpc>
                <a:spcPct val="110000"/>
              </a:lnSpc>
              <a:spcAft>
                <a:spcPts val="0"/>
              </a:spcAft>
              <a:buNone/>
            </a:pPr>
            <a:endParaRPr lang="en-GB" sz="12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/>
              <a:t>When </a:t>
            </a:r>
            <a:r>
              <a:rPr lang="en-GB" sz="2000" b="0" dirty="0"/>
              <a:t>walking along and/or crossing the </a:t>
            </a:r>
            <a:r>
              <a:rPr lang="en-GB" sz="2000" b="0" dirty="0" smtClean="0"/>
              <a:t>road, please remember to :-</a:t>
            </a:r>
            <a:endParaRPr lang="en-GB" sz="20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200" b="0" dirty="0"/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Look and listen before you cross - as you approach the place you are going to cross, pause using your mobile and/or take off your </a:t>
            </a:r>
            <a:r>
              <a:rPr lang="en-GB" sz="2000" dirty="0" smtClean="0">
                <a:latin typeface="+mj-lt"/>
              </a:rPr>
              <a:t>headphones</a:t>
            </a: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/>
              <a:t>Look at the driver to see if they are looking at you before you cross</a:t>
            </a: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 smtClean="0">
                <a:latin typeface="+mj-lt"/>
              </a:rPr>
              <a:t>Take </a:t>
            </a:r>
            <a:r>
              <a:rPr lang="en-GB" sz="2000" dirty="0">
                <a:latin typeface="+mj-lt"/>
              </a:rPr>
              <a:t>extra care crossing in between parked vehicles - try to find </a:t>
            </a:r>
            <a:r>
              <a:rPr lang="en-GB" sz="2000" dirty="0" smtClean="0">
                <a:latin typeface="+mj-lt"/>
              </a:rPr>
              <a:t>                              a </a:t>
            </a:r>
            <a:r>
              <a:rPr lang="en-GB" sz="2000" dirty="0">
                <a:latin typeface="+mj-lt"/>
              </a:rPr>
              <a:t>safe </a:t>
            </a:r>
            <a:r>
              <a:rPr lang="en-GB" sz="2000" dirty="0" smtClean="0">
                <a:latin typeface="+mj-lt"/>
              </a:rPr>
              <a:t>place to </a:t>
            </a:r>
            <a:r>
              <a:rPr lang="en-GB" sz="2000" dirty="0">
                <a:latin typeface="+mj-lt"/>
              </a:rPr>
              <a:t>cross the </a:t>
            </a:r>
            <a:r>
              <a:rPr lang="en-GB" sz="2000" dirty="0" smtClean="0">
                <a:latin typeface="+mj-lt"/>
              </a:rPr>
              <a:t>road, look both ways </a:t>
            </a:r>
            <a:r>
              <a:rPr lang="en-GB" sz="2000" dirty="0">
                <a:latin typeface="+mj-lt"/>
              </a:rPr>
              <a:t>and do not </a:t>
            </a:r>
            <a:r>
              <a:rPr lang="en-GB" sz="2000" dirty="0" smtClean="0">
                <a:latin typeface="+mj-lt"/>
              </a:rPr>
              <a:t>run</a:t>
            </a:r>
            <a:endParaRPr lang="en-GB" sz="2000" dirty="0">
              <a:latin typeface="+mj-lt"/>
            </a:endParaRP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Pedestrian Road Safety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Picture 5" descr="Black and white, 2D image of a person crossing the road." title="Road Safety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36" y="446723"/>
            <a:ext cx="1687064" cy="13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/>
              <a:t>Our aim is to </a:t>
            </a:r>
            <a:r>
              <a:rPr lang="en-GB" sz="2000" b="0" u="sng" dirty="0" smtClean="0"/>
              <a:t>reduce</a:t>
            </a:r>
            <a:r>
              <a:rPr lang="en-GB" sz="2000" b="0" dirty="0" smtClean="0"/>
              <a:t> the number of road related incidents through ongoing education.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/>
              <a:t>The objective </a:t>
            </a:r>
            <a:r>
              <a:rPr lang="en-GB" sz="2000" b="0" dirty="0"/>
              <a:t>of this </a:t>
            </a:r>
            <a:r>
              <a:rPr lang="en-GB" sz="2000" b="0" dirty="0" smtClean="0"/>
              <a:t>presentation </a:t>
            </a:r>
            <a:r>
              <a:rPr lang="en-GB" sz="2000" b="0" dirty="0"/>
              <a:t>is to </a:t>
            </a:r>
            <a:r>
              <a:rPr lang="en-GB" sz="2000" b="0" dirty="0" smtClean="0"/>
              <a:t>help </a:t>
            </a:r>
            <a:r>
              <a:rPr lang="en-GB" sz="2000" b="0" dirty="0"/>
              <a:t>you look at the </a:t>
            </a:r>
            <a:r>
              <a:rPr lang="en-GB" sz="2000" dirty="0"/>
              <a:t>dangers</a:t>
            </a:r>
            <a:r>
              <a:rPr lang="en-GB" sz="2000" b="0" dirty="0"/>
              <a:t> </a:t>
            </a:r>
            <a:r>
              <a:rPr lang="en-GB" sz="2000" b="0" dirty="0" smtClean="0"/>
              <a:t>when travelling in a vehicle and/or near to a road:-</a:t>
            </a:r>
            <a:endParaRPr lang="en-GB" sz="2000" b="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/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+mj-lt"/>
              </a:rPr>
              <a:t>When you are a passenger in a vehicle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/>
              <a:t>When the airbag goes off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+mj-lt"/>
              </a:rPr>
              <a:t>When you become distracted</a:t>
            </a:r>
            <a:endParaRPr lang="en-GB" sz="2000" b="0" dirty="0">
              <a:latin typeface="+mj-lt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+mj-lt"/>
              </a:rPr>
              <a:t>When you are walking along and/or crossing the road</a:t>
            </a:r>
            <a:endParaRPr lang="en-GB" sz="2000" b="0" dirty="0">
              <a:latin typeface="+mj-lt"/>
            </a:endParaRPr>
          </a:p>
          <a:p>
            <a:pPr marL="324000" indent="-324000">
              <a:lnSpc>
                <a:spcPct val="100000"/>
              </a:lnSpc>
              <a:spcAft>
                <a:spcPts val="0"/>
              </a:spcAft>
            </a:pPr>
            <a:r>
              <a:rPr lang="en-GB" sz="2000" b="0" dirty="0" smtClean="0">
                <a:latin typeface="+mj-lt"/>
              </a:rPr>
              <a:t>When using ‘powered transporters’ such as e-scooters</a:t>
            </a:r>
            <a:endParaRPr lang="en-GB" sz="2000" b="0" dirty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/>
              <a:t>The presentation will also cover:-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/>
          </a:p>
          <a:p>
            <a:pPr marL="324000" indent="-324000">
              <a:lnSpc>
                <a:spcPct val="100000"/>
              </a:lnSpc>
              <a:spcAft>
                <a:spcPts val="0"/>
              </a:spcAft>
            </a:pPr>
            <a:r>
              <a:rPr lang="en-GB" sz="2000" b="0" dirty="0" smtClean="0">
                <a:latin typeface="+mj-lt"/>
              </a:rPr>
              <a:t>Why it is essential to wear seatbelts at all times whilst travelling</a:t>
            </a:r>
            <a:endParaRPr lang="en-GB" sz="2000" b="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Aim &amp; Objective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Picture 5" descr="Black and white, 2D image of two cars crashing." title="Car Incid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b="20179"/>
          <a:stretch/>
        </p:blipFill>
        <p:spPr>
          <a:xfrm>
            <a:off x="5942698" y="2960913"/>
            <a:ext cx="4268101" cy="12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1w3wLAGFNY" descr="YouTube video highlighting the dangers of listening to loud music and wearing headphones when walking along and/or crossing the road." title="STOP PAUSE LOOK LISTEN Road Safety Campaign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843" y="1859987"/>
            <a:ext cx="8934126" cy="50254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E2231B"/>
                </a:solidFill>
              </a:rPr>
              <a:t>Pedestrian Road Safety</a:t>
            </a:r>
          </a:p>
          <a:p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pic>
        <p:nvPicPr>
          <p:cNvPr id="7" name="Picture 6" descr="Black and white, 2D image of a person crossing the road." title="Road Safety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36" y="446723"/>
            <a:ext cx="1687064" cy="1314064"/>
          </a:xfrm>
          <a:prstGeom prst="rect">
            <a:avLst/>
          </a:prstGeom>
        </p:spPr>
      </p:pic>
      <p:graphicFrame>
        <p:nvGraphicFramePr>
          <p:cNvPr id="8" name="Table 7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97622"/>
              </p:ext>
            </p:extLst>
          </p:nvPr>
        </p:nvGraphicFramePr>
        <p:xfrm>
          <a:off x="878842" y="6885432"/>
          <a:ext cx="89341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64">
                  <a:extLst>
                    <a:ext uri="{9D8B030D-6E8A-4147-A177-3AD203B41FA5}">
                      <a16:colId xmlns:a16="http://schemas.microsoft.com/office/drawing/2014/main" val="3514875369"/>
                    </a:ext>
                  </a:extLst>
                </a:gridCol>
                <a:gridCol w="4467064">
                  <a:extLst>
                    <a:ext uri="{9D8B030D-6E8A-4147-A177-3AD203B41FA5}">
                      <a16:colId xmlns:a16="http://schemas.microsoft.com/office/drawing/2014/main" val="3529797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 PAUSE LOOK LISTEN Road Safety Campaign</a:t>
                      </a: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 to YouTube video: </a:t>
                      </a:r>
                      <a:r>
                        <a:rPr lang="en-GB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youtu.be/A1w3wLAGFNY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8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0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Cycling Safety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81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</a:t>
            </a:r>
            <a:r>
              <a:rPr lang="en-GB" sz="200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Every year more than 100 cyclists die on UK roads 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Brake</a:t>
            </a:r>
            <a:endParaRPr lang="en-GB" sz="1400" baseline="30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24000" lvl="1" indent="-324000">
              <a:lnSpc>
                <a:spcPct val="11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>
                <a:latin typeface="+mj-lt"/>
              </a:rPr>
              <a:t>The </a:t>
            </a:r>
            <a:r>
              <a:rPr lang="en-GB" sz="2000" dirty="0" smtClean="0">
                <a:latin typeface="+mj-lt"/>
              </a:rPr>
              <a:t>vast majority </a:t>
            </a:r>
            <a:r>
              <a:rPr lang="en-GB" sz="2000" dirty="0">
                <a:latin typeface="+mj-lt"/>
              </a:rPr>
              <a:t>of cyclist casualties are from incidents on roads with </a:t>
            </a:r>
            <a:r>
              <a:rPr lang="en-GB" sz="2000" dirty="0" smtClean="0">
                <a:latin typeface="+mj-lt"/>
              </a:rPr>
              <a:t>a 30mph </a:t>
            </a:r>
            <a:r>
              <a:rPr lang="en-GB" sz="2000" dirty="0">
                <a:latin typeface="+mj-lt"/>
              </a:rPr>
              <a:t>speed </a:t>
            </a:r>
            <a:r>
              <a:rPr lang="en-GB" sz="2000" dirty="0" smtClean="0">
                <a:latin typeface="+mj-lt"/>
              </a:rPr>
              <a:t>limit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Brake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24000" lvl="1" indent="-324000">
              <a:lnSpc>
                <a:spcPct val="11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 smtClean="0">
                <a:latin typeface="+mj-lt"/>
              </a:rPr>
              <a:t>At 30mph, cars travel an average of 23 metres (or 5.75 car lengths) before stopping, where</a:t>
            </a:r>
            <a:r>
              <a:rPr lang="en-GB" sz="2000" dirty="0" smtClean="0"/>
              <a:t> anyone hit by a car travelling at that speed has a 20% chance of dying</a:t>
            </a:r>
            <a:r>
              <a:rPr lang="en-GB" sz="2000" dirty="0">
                <a:latin typeface="+mj-lt"/>
              </a:rPr>
              <a:t>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Brake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 smtClean="0">
                <a:latin typeface="+mj-lt"/>
              </a:rPr>
              <a:t>45% of </a:t>
            </a:r>
            <a:r>
              <a:rPr lang="en-GB" sz="2000" dirty="0">
                <a:latin typeface="+mj-lt"/>
              </a:rPr>
              <a:t>cyclist deaths occur at or near </a:t>
            </a:r>
            <a:r>
              <a:rPr lang="en-GB" sz="2000" dirty="0" smtClean="0">
                <a:latin typeface="+mj-lt"/>
              </a:rPr>
              <a:t>junctions… T-junctions </a:t>
            </a:r>
            <a:r>
              <a:rPr lang="en-GB" sz="2000" dirty="0">
                <a:latin typeface="+mj-lt"/>
              </a:rPr>
              <a:t>are particularly </a:t>
            </a:r>
            <a:r>
              <a:rPr lang="en-GB" sz="2000" dirty="0" smtClean="0">
                <a:latin typeface="+mj-lt"/>
              </a:rPr>
              <a:t>dangerous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Brake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dirty="0" smtClean="0">
                <a:latin typeface="+mj-lt"/>
              </a:rPr>
              <a:t>In 2019, </a:t>
            </a:r>
            <a:r>
              <a:rPr lang="en-GB" sz="2000" dirty="0"/>
              <a:t>cyclist casualty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+mj-lt"/>
              </a:rPr>
              <a:t>figures </a:t>
            </a:r>
            <a:r>
              <a:rPr lang="en-GB" sz="2000" dirty="0">
                <a:latin typeface="+mj-lt"/>
              </a:rPr>
              <a:t>show there were </a:t>
            </a:r>
            <a:r>
              <a:rPr lang="en-GB" sz="2000" dirty="0" smtClean="0">
                <a:latin typeface="+mj-lt"/>
              </a:rPr>
              <a:t>10 deaths, 462 </a:t>
            </a:r>
            <a:r>
              <a:rPr lang="en-GB" sz="2000" dirty="0">
                <a:latin typeface="+mj-lt"/>
              </a:rPr>
              <a:t>serious </a:t>
            </a:r>
            <a:r>
              <a:rPr lang="en-GB" sz="2000" dirty="0" smtClean="0">
                <a:latin typeface="+mj-lt"/>
              </a:rPr>
              <a:t>injuries and 1522 slightly injured incidents relating </a:t>
            </a:r>
            <a:r>
              <a:rPr lang="en-GB" sz="2000" dirty="0">
                <a:latin typeface="+mj-lt"/>
              </a:rPr>
              <a:t>to children (0-15</a:t>
            </a:r>
            <a:r>
              <a:rPr lang="en-GB" sz="2000" dirty="0" smtClean="0">
                <a:latin typeface="+mj-lt"/>
              </a:rPr>
              <a:t>) </a:t>
            </a:r>
            <a:r>
              <a:rPr lang="en-GB" sz="1400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hlinkClick r:id="rId4"/>
              </a:rPr>
              <a:t>ROSPA</a:t>
            </a:r>
            <a:endParaRPr lang="en-GB" sz="1400" baseline="300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Cycling Safety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Picture 5" descr="Coloured, 2D image of a mountian bike." title="Cycli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5" y="446723"/>
            <a:ext cx="1943414" cy="1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E2231B"/>
                </a:solidFill>
              </a:rPr>
              <a:t>Cycling </a:t>
            </a:r>
            <a:r>
              <a:rPr lang="en-GB" sz="2800" dirty="0" smtClean="0">
                <a:solidFill>
                  <a:srgbClr val="E2231B"/>
                </a:solidFill>
              </a:rPr>
              <a:t>Safety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92910"/>
            <a:ext cx="4396154" cy="5062704"/>
          </a:xfrm>
          <a:prstGeom prst="rect">
            <a:avLst/>
          </a:prstGeom>
        </p:spPr>
        <p:txBody>
          <a:bodyPr lIns="0">
            <a:normAutofit/>
          </a:bodyPr>
          <a:lstStyle>
            <a:lvl1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en-GB" sz="2400" dirty="0" smtClean="0"/>
          </a:p>
          <a:p>
            <a:pPr marL="0" lvl="1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400" dirty="0" smtClean="0"/>
              <a:t>Accidents </a:t>
            </a:r>
            <a:r>
              <a:rPr lang="en-GB" sz="2400" dirty="0"/>
              <a:t>involving child cyclists are often the result of playing, doing tricks, riding too fast or losing control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ROSPA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2000" b="0" dirty="0"/>
          </a:p>
          <a:p>
            <a:pPr marL="0" lvl="1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GB" sz="2000" dirty="0"/>
              <a:t>Link to BBC article and video:                                                                                 </a:t>
            </a:r>
            <a:r>
              <a:rPr lang="en-GB" sz="2000" dirty="0">
                <a:hlinkClick r:id="rId6"/>
              </a:rPr>
              <a:t>Mother releases 'dangerous game' cycle crash film as </a:t>
            </a:r>
            <a:r>
              <a:rPr lang="en-GB" sz="2000" dirty="0" smtClean="0">
                <a:hlinkClick r:id="rId6"/>
              </a:rPr>
              <a:t>warning</a:t>
            </a:r>
            <a:endParaRPr lang="en-GB" sz="2000" dirty="0" smtClean="0"/>
          </a:p>
        </p:txBody>
      </p:sp>
      <p:sp>
        <p:nvSpPr>
          <p:cNvPr id="6" name="Content Placeholder 2" descr="Summary with Link to Royal Berkshire Fire and Rescue web site for more water safety information"/>
          <p:cNvSpPr txBox="1">
            <a:spLocks/>
          </p:cNvSpPr>
          <p:nvPr/>
        </p:nvSpPr>
        <p:spPr>
          <a:xfrm>
            <a:off x="457200" y="5332879"/>
            <a:ext cx="6991351" cy="772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400" dirty="0"/>
              <a:t>Remember: always ride responsibly!</a:t>
            </a:r>
          </a:p>
        </p:txBody>
      </p:sp>
      <p:grpSp>
        <p:nvGrpSpPr>
          <p:cNvPr id="11" name="Group 10" descr="Red and white, 2D image of a person falling off a bike." title="Cycling Safety"/>
          <p:cNvGrpSpPr/>
          <p:nvPr/>
        </p:nvGrpSpPr>
        <p:grpSpPr>
          <a:xfrm>
            <a:off x="457199" y="1687362"/>
            <a:ext cx="9741880" cy="5068253"/>
            <a:chOff x="457199" y="1687362"/>
            <a:chExt cx="9741880" cy="5068253"/>
          </a:xfrm>
        </p:grpSpPr>
        <p:pic>
          <p:nvPicPr>
            <p:cNvPr id="3" name="Picture 2" descr="Person falling off bike graphic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3"/>
            <a:stretch/>
          </p:blipFill>
          <p:spPr>
            <a:xfrm>
              <a:off x="4810529" y="1687362"/>
              <a:ext cx="5388550" cy="491849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7199" y="6201369"/>
              <a:ext cx="9741879" cy="554246"/>
            </a:xfrm>
            <a:prstGeom prst="rect">
              <a:avLst/>
            </a:prstGeom>
            <a:solidFill>
              <a:srgbClr val="B7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87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81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T</a:t>
            </a:r>
            <a:r>
              <a:rPr lang="en-GB" sz="2000" dirty="0" smtClean="0"/>
              <a:t>o keep yourself safe when cycling, remember to:-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+mj-lt"/>
              </a:rPr>
              <a:t>Wear a helmet and clothes that can be seen, even in the </a:t>
            </a:r>
            <a:r>
              <a:rPr lang="en-GB" sz="2000" b="0" dirty="0" smtClean="0">
                <a:latin typeface="+mj-lt"/>
              </a:rPr>
              <a:t>dark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+mj-lt"/>
              </a:rPr>
              <a:t>Use lights and florescent strips when cycling at dusk or in the dark</a:t>
            </a:r>
            <a:endParaRPr lang="en-GB" sz="2000" b="0" dirty="0">
              <a:latin typeface="+mj-lt"/>
            </a:endParaRP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+mj-lt"/>
              </a:rPr>
              <a:t>Never use headphones or a mobile phone when cycling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>
                <a:latin typeface="+mj-lt"/>
              </a:rPr>
              <a:t>Always make sure to </a:t>
            </a:r>
            <a:r>
              <a:rPr lang="en-GB" sz="2000" b="0" dirty="0" smtClean="0">
                <a:latin typeface="+mj-lt"/>
              </a:rPr>
              <a:t>look </a:t>
            </a:r>
            <a:r>
              <a:rPr lang="en-GB" sz="2000" b="0" dirty="0" smtClean="0"/>
              <a:t>well </a:t>
            </a:r>
            <a:r>
              <a:rPr lang="en-GB" sz="2000" b="0" dirty="0"/>
              <a:t>ahead for obstructions in the road </a:t>
            </a:r>
            <a:r>
              <a:rPr lang="en-GB" sz="2000" b="0" dirty="0" smtClean="0"/>
              <a:t>and </a:t>
            </a:r>
            <a:r>
              <a:rPr lang="en-GB" sz="2000" b="0" dirty="0" smtClean="0">
                <a:latin typeface="+mj-lt"/>
              </a:rPr>
              <a:t>behind </a:t>
            </a:r>
            <a:r>
              <a:rPr lang="en-GB" sz="2000" b="0" dirty="0">
                <a:latin typeface="+mj-lt"/>
              </a:rPr>
              <a:t>you for vehicles and other obstacles before turning, overtaking or stopping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/>
              <a:t>Give a clear signals to show other road users what you are going to do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 smtClean="0">
                <a:latin typeface="+mj-lt"/>
              </a:rPr>
              <a:t>Always </a:t>
            </a:r>
            <a:r>
              <a:rPr lang="en-GB" sz="2000" b="0" dirty="0">
                <a:latin typeface="+mj-lt"/>
              </a:rPr>
              <a:t>take care near road </a:t>
            </a:r>
            <a:r>
              <a:rPr lang="en-GB" sz="2000" b="0" dirty="0" smtClean="0">
                <a:latin typeface="+mj-lt"/>
              </a:rPr>
              <a:t>junctions, as </a:t>
            </a:r>
            <a:r>
              <a:rPr lang="en-GB" sz="2000" b="0" dirty="0">
                <a:latin typeface="+mj-lt"/>
              </a:rPr>
              <a:t>other road users might not notice </a:t>
            </a:r>
            <a:r>
              <a:rPr lang="en-GB" sz="2000" b="0" dirty="0" smtClean="0">
                <a:latin typeface="+mj-lt"/>
              </a:rPr>
              <a:t>you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/>
              <a:t>Leave plenty of room when passing parked vehicles </a:t>
            </a:r>
            <a:r>
              <a:rPr lang="en-GB" sz="2000" b="0" dirty="0" smtClean="0"/>
              <a:t>- </a:t>
            </a:r>
            <a:r>
              <a:rPr lang="en-GB" sz="2000" b="0" dirty="0"/>
              <a:t>watch out for doors being opened and/or pedestrians stepping out into your path </a:t>
            </a:r>
          </a:p>
          <a:p>
            <a:pPr marL="324000" indent="-324000">
              <a:lnSpc>
                <a:spcPct val="100000"/>
              </a:lnSpc>
              <a:spcAft>
                <a:spcPts val="600"/>
              </a:spcAft>
            </a:pPr>
            <a:r>
              <a:rPr lang="en-GB" sz="2000" b="0" dirty="0"/>
              <a:t>Consider blind spots at the side or </a:t>
            </a:r>
            <a:r>
              <a:rPr lang="en-GB" sz="2000" b="0" dirty="0" smtClean="0"/>
              <a:t>rear </a:t>
            </a:r>
            <a:r>
              <a:rPr lang="en-GB" sz="2000" b="0" dirty="0"/>
              <a:t>of large vehicles</a:t>
            </a:r>
            <a:r>
              <a:rPr lang="en-GB" sz="2000" b="0" dirty="0" smtClean="0"/>
              <a:t>, as </a:t>
            </a:r>
            <a:r>
              <a:rPr lang="en-GB" sz="2000" b="0" dirty="0"/>
              <a:t>they may not </a:t>
            </a:r>
            <a:r>
              <a:rPr lang="en-GB" sz="2000" b="0" dirty="0" smtClean="0"/>
              <a:t>      always </a:t>
            </a:r>
            <a:r>
              <a:rPr lang="en-GB" sz="2000" b="0" dirty="0"/>
              <a:t>be able to see you - if you are unable to see the driver </a:t>
            </a:r>
            <a:r>
              <a:rPr lang="en-GB" sz="2000" b="0" dirty="0" smtClean="0"/>
              <a:t>                                 in </a:t>
            </a:r>
            <a:r>
              <a:rPr lang="en-GB" sz="2000" b="0" dirty="0"/>
              <a:t>the HGV mirror, then they are unable to see you</a:t>
            </a:r>
            <a:r>
              <a:rPr lang="en-GB" sz="2000" b="0" dirty="0" smtClean="0"/>
              <a:t>!</a:t>
            </a:r>
            <a:endParaRPr lang="en-GB" sz="20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Cycling Safety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Picture 5" descr="Coloured, 2D image of a mountian bike." title="Cycli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5" y="446723"/>
            <a:ext cx="1943414" cy="1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V-rhiGRFTE" descr="YouTube video showing how cyclist can fall within a blind spot for larger vehicles." title="‘Truck driver's blind-spot and cycling’ from the British Safety Council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843" y="1859986"/>
            <a:ext cx="8934126" cy="502544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Cycling Safety</a:t>
            </a:r>
            <a:endParaRPr lang="en-GB" sz="2800" dirty="0">
              <a:solidFill>
                <a:srgbClr val="E2231B"/>
              </a:solidFill>
            </a:endParaRPr>
          </a:p>
          <a:p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pic>
        <p:nvPicPr>
          <p:cNvPr id="9" name="Picture 8" descr="Coloured, 2D image of a mountian bike." title="Cycli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85" y="446723"/>
            <a:ext cx="1943414" cy="1232853"/>
          </a:xfrm>
          <a:prstGeom prst="rect">
            <a:avLst/>
          </a:prstGeom>
        </p:spPr>
      </p:pic>
      <p:graphicFrame>
        <p:nvGraphicFramePr>
          <p:cNvPr id="7" name="Table 6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15307"/>
              </p:ext>
            </p:extLst>
          </p:nvPr>
        </p:nvGraphicFramePr>
        <p:xfrm>
          <a:off x="878843" y="6885432"/>
          <a:ext cx="893412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9184">
                  <a:extLst>
                    <a:ext uri="{9D8B030D-6E8A-4147-A177-3AD203B41FA5}">
                      <a16:colId xmlns:a16="http://schemas.microsoft.com/office/drawing/2014/main" val="3514875369"/>
                    </a:ext>
                  </a:extLst>
                </a:gridCol>
                <a:gridCol w="3794942">
                  <a:extLst>
                    <a:ext uri="{9D8B030D-6E8A-4147-A177-3AD203B41FA5}">
                      <a16:colId xmlns:a16="http://schemas.microsoft.com/office/drawing/2014/main" val="3529797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‘Truck driver's blind-spot and cycling’</a:t>
                      </a:r>
                      <a:r>
                        <a:rPr lang="en-GB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from the British Safety Council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 to YouTube video: </a:t>
                      </a:r>
                      <a:r>
                        <a:rPr lang="en-GB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youtu.be/</a:t>
                      </a:r>
                      <a:r>
                        <a:rPr lang="en-GB" sz="1200" b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lV-rhiGRFTE</a:t>
                      </a:r>
                      <a:endParaRPr lang="en-GB" sz="12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8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Summary with Link to Royal Berkshire Fire and Rescue web site for more water safety information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938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/>
              <a:t>In this </a:t>
            </a:r>
            <a:r>
              <a:rPr lang="en-GB" sz="2000" b="0" dirty="0" smtClean="0"/>
              <a:t>presentation </a:t>
            </a:r>
            <a:r>
              <a:rPr lang="en-GB" sz="2000" b="0" dirty="0"/>
              <a:t>we have covered the following to help keep you safe</a:t>
            </a:r>
            <a:r>
              <a:rPr lang="en-GB" sz="2000" b="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400" dirty="0"/>
              <a:t>Royal Berkshire Fire and Rescue Service hope you </a:t>
            </a:r>
            <a:r>
              <a:rPr lang="en-GB" sz="2400" dirty="0" smtClean="0"/>
              <a:t>remain </a:t>
            </a:r>
            <a:r>
              <a:rPr lang="en-GB" sz="2400" dirty="0"/>
              <a:t>safe when travelling in a vehicle and/or near to a road!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28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>
                <a:latin typeface="+mj-lt"/>
              </a:rPr>
              <a:t>For </a:t>
            </a:r>
            <a:r>
              <a:rPr lang="en-GB" sz="2000" b="0" dirty="0">
                <a:latin typeface="+mj-lt"/>
              </a:rPr>
              <a:t>further </a:t>
            </a:r>
            <a:r>
              <a:rPr lang="en-GB" sz="2000" b="0" dirty="0" smtClean="0">
                <a:latin typeface="+mj-lt"/>
              </a:rPr>
              <a:t>information, please visit:-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Summary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sp>
        <p:nvSpPr>
          <p:cNvPr id="5" name="Content Placeholder 2" descr="Summary with Link to Royal Berkshire Fire and Rescue web site for more water safety information"/>
          <p:cNvSpPr txBox="1">
            <a:spLocks/>
          </p:cNvSpPr>
          <p:nvPr/>
        </p:nvSpPr>
        <p:spPr>
          <a:xfrm>
            <a:off x="457199" y="5449796"/>
            <a:ext cx="6991351" cy="772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1007943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anose="020B0604020202020204" pitchFamily="34" charset="0"/>
              <a:buChar char="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b="0" dirty="0" smtClean="0">
                <a:latin typeface="+mj-lt"/>
                <a:hlinkClick r:id="rId4"/>
              </a:rPr>
              <a:t>Road Safety Additional Information Link: www.rbfrs.co.uk/your-safety/out-and-about/road-safety</a:t>
            </a:r>
            <a:endParaRPr lang="en-GB" sz="2000" b="0" dirty="0" smtClean="0">
              <a:latin typeface="+mj-lt"/>
            </a:endParaRPr>
          </a:p>
        </p:txBody>
      </p:sp>
      <p:graphicFrame>
        <p:nvGraphicFramePr>
          <p:cNvPr id="6" name="Table 5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27024"/>
              </p:ext>
            </p:extLst>
          </p:nvPr>
        </p:nvGraphicFramePr>
        <p:xfrm>
          <a:off x="1439906" y="2250266"/>
          <a:ext cx="7812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000">
                  <a:extLst>
                    <a:ext uri="{9D8B030D-6E8A-4147-A177-3AD203B41FA5}">
                      <a16:colId xmlns:a16="http://schemas.microsoft.com/office/drawing/2014/main" val="347736574"/>
                    </a:ext>
                  </a:extLst>
                </a:gridCol>
                <a:gridCol w="3906000">
                  <a:extLst>
                    <a:ext uri="{9D8B030D-6E8A-4147-A177-3AD203B41FA5}">
                      <a16:colId xmlns:a16="http://schemas.microsoft.com/office/drawing/2014/main" val="371914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24000" marR="0" lvl="0" indent="-3240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Seatbelts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Airbags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E-scooters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Vehicle Distractions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Pedestrian Road Safety</a:t>
                      </a:r>
                    </a:p>
                    <a:p>
                      <a:pPr marL="324000" indent="-324000" algn="l" defTabSz="100794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Cycling</a:t>
                      </a:r>
                      <a:r>
                        <a:rPr lang="en-GB" sz="200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Safety</a:t>
                      </a:r>
                      <a:endParaRPr lang="en-GB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66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Referenced Organisations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1026" name="Picture 2" descr="Brake Logo - Leasing Broker Federation" title="Log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2" b="23560"/>
          <a:stretch/>
        </p:blipFill>
        <p:spPr bwMode="auto">
          <a:xfrm>
            <a:off x="817123" y="1832617"/>
            <a:ext cx="2406650" cy="8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yal Society for the Prevention of Accidents (RoSPA) Logo" title="Log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0" b="21400"/>
          <a:stretch/>
        </p:blipFill>
        <p:spPr bwMode="auto">
          <a:xfrm>
            <a:off x="4366970" y="3715175"/>
            <a:ext cx="2203886" cy="6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ames Valley Police Logo" title="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70" y="5239873"/>
            <a:ext cx="2990397" cy="10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partment for Transport Logo" title="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1416"/>
            <a:ext cx="2340169" cy="1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Parliamentary Advisory Council for Transport Safety - PACTS Logo" title="Logo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8462"/>
          <a:stretch/>
        </p:blipFill>
        <p:spPr bwMode="auto">
          <a:xfrm>
            <a:off x="7611720" y="1300624"/>
            <a:ext cx="2434238" cy="148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OV.UK Logo" title="Logo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r="23355"/>
          <a:stretch/>
        </p:blipFill>
        <p:spPr bwMode="auto">
          <a:xfrm>
            <a:off x="5329367" y="5219497"/>
            <a:ext cx="1552775" cy="15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oad Safety GB Logo" title="Logo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9" b="16081"/>
          <a:stretch/>
        </p:blipFill>
        <p:spPr bwMode="auto">
          <a:xfrm>
            <a:off x="3980200" y="2289420"/>
            <a:ext cx="3288716" cy="8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ritish Safety Council Logo" title="Logo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0" y="3672912"/>
            <a:ext cx="1896388" cy="126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77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 smtClean="0">
              <a:latin typeface="+mj-lt"/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/>
              <a:t>Every 22 minutes someone is killed or seriously injured on UK </a:t>
            </a:r>
            <a:r>
              <a:rPr lang="en-GB" sz="2000" b="0" dirty="0" smtClean="0"/>
              <a:t>roads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Brake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 smtClean="0"/>
              <a:t>The </a:t>
            </a:r>
            <a:r>
              <a:rPr lang="en-GB" sz="2000" b="0" dirty="0"/>
              <a:t>last national </a:t>
            </a:r>
            <a:r>
              <a:rPr lang="en-GB" sz="2000" b="0" dirty="0" smtClean="0"/>
              <a:t>figures (2020) </a:t>
            </a:r>
            <a:r>
              <a:rPr lang="en-GB" sz="2000" b="0" dirty="0"/>
              <a:t>showed </a:t>
            </a:r>
            <a:r>
              <a:rPr lang="en-GB" sz="2000" b="0" dirty="0" smtClean="0"/>
              <a:t>that car </a:t>
            </a:r>
            <a:r>
              <a:rPr lang="en-GB" sz="2000" b="0" dirty="0"/>
              <a:t>occupants accounted for 42% of road deaths, pedestrians </a:t>
            </a:r>
            <a:r>
              <a:rPr lang="en-GB" sz="2000" b="0" dirty="0" smtClean="0"/>
              <a:t>24%, </a:t>
            </a:r>
            <a:r>
              <a:rPr lang="en-GB" sz="2000" b="0" dirty="0"/>
              <a:t>motorcyclists </a:t>
            </a:r>
            <a:r>
              <a:rPr lang="en-GB" sz="2000" b="0" dirty="0" smtClean="0"/>
              <a:t>20% </a:t>
            </a:r>
            <a:r>
              <a:rPr lang="en-GB" sz="2000" b="0" dirty="0"/>
              <a:t>and pedal cyclists </a:t>
            </a:r>
            <a:r>
              <a:rPr lang="en-GB" sz="2000" b="0" dirty="0" smtClean="0"/>
              <a:t>10%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Brake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/>
              <a:t>In </a:t>
            </a:r>
            <a:r>
              <a:rPr lang="en-GB" sz="2000" b="0" dirty="0" smtClean="0"/>
              <a:t>2020 figures show </a:t>
            </a:r>
            <a:r>
              <a:rPr lang="en-GB" sz="2000" b="0" dirty="0"/>
              <a:t>20% of passengers who died or were seriously injured in a car were aged 11 to 15 years </a:t>
            </a:r>
            <a:r>
              <a:rPr lang="en-GB" sz="2000" b="0" dirty="0" smtClean="0"/>
              <a:t>old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DFT Annual Data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/>
              <a:t>Children </a:t>
            </a:r>
            <a:r>
              <a:rPr lang="en-GB" sz="2000" b="0" dirty="0" smtClean="0"/>
              <a:t>under </a:t>
            </a:r>
            <a:r>
              <a:rPr lang="en-GB" sz="2000" b="0" dirty="0"/>
              <a:t>the age of 16 are one of the most vulnerable road users, in particular pedestrians, which accounts for the majority of </a:t>
            </a:r>
            <a:r>
              <a:rPr lang="en-GB" sz="2000" b="0" dirty="0" smtClean="0"/>
              <a:t>child casualties       (</a:t>
            </a:r>
            <a:r>
              <a:rPr lang="en-GB" sz="2000" b="0" dirty="0"/>
              <a:t>around </a:t>
            </a:r>
            <a:r>
              <a:rPr lang="en-GB" sz="2000" b="0" dirty="0" smtClean="0"/>
              <a:t>20%</a:t>
            </a:r>
            <a:r>
              <a:rPr lang="en-GB" sz="2000" b="0" dirty="0"/>
              <a:t>)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DFT Annual Data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 smtClean="0"/>
              <a:t>In </a:t>
            </a:r>
            <a:r>
              <a:rPr lang="en-GB" sz="2000" b="0" dirty="0"/>
              <a:t>2020 </a:t>
            </a:r>
            <a:r>
              <a:rPr lang="en-GB" sz="2000" b="0" dirty="0" smtClean="0"/>
              <a:t>there </a:t>
            </a:r>
            <a:r>
              <a:rPr lang="en-GB" sz="2000" b="0" dirty="0"/>
              <a:t>were 460 accidents involving </a:t>
            </a:r>
            <a:r>
              <a:rPr lang="en-GB" sz="2000" b="0" dirty="0" smtClean="0"/>
              <a:t>e-scooters, which resulted in 484 casualties and 1 death </a:t>
            </a:r>
            <a:r>
              <a:rPr lang="en-GB" sz="1400" b="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DFT Annual Data</a:t>
            </a:r>
            <a:endParaRPr lang="en-GB" sz="1400" b="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endParaRPr lang="en-GB" sz="2000" b="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Facts &amp; Figures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Seatbelts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8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715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 smtClean="0"/>
              <a:t>Did you know:-</a:t>
            </a:r>
            <a:endParaRPr lang="en-GB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-324000">
              <a:lnSpc>
                <a:spcPct val="10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GB" sz="2000" dirty="0"/>
              <a:t>In a </a:t>
            </a:r>
            <a:r>
              <a:rPr lang="en-GB" sz="2000" dirty="0" smtClean="0"/>
              <a:t>road traffic collision</a:t>
            </a:r>
            <a:r>
              <a:rPr lang="en-GB" sz="2000" dirty="0"/>
              <a:t>…</a:t>
            </a:r>
          </a:p>
          <a:p>
            <a:pPr marL="666000" lvl="1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A seatbelt is designed to stop you tumbling around inside a car</a:t>
            </a:r>
          </a:p>
          <a:p>
            <a:pPr marL="666000" lvl="1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A unrestrained person will continue to move forwards at the speed the vehicle is travelling if not wearing a seatbelt (Newton's First Law)</a:t>
            </a:r>
          </a:p>
          <a:p>
            <a:pPr marL="666000" lvl="1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When sensing a collision, a seatbelt will lock in place and </a:t>
            </a:r>
            <a:r>
              <a:rPr lang="en-GB" sz="2000" dirty="0" smtClean="0"/>
              <a:t>exert </a:t>
            </a:r>
            <a:r>
              <a:rPr lang="en-GB" sz="2000" dirty="0"/>
              <a:t>a force </a:t>
            </a:r>
            <a:r>
              <a:rPr lang="en-GB" sz="2000" dirty="0" smtClean="0"/>
              <a:t>     against </a:t>
            </a:r>
            <a:r>
              <a:rPr lang="en-GB" sz="2000" dirty="0"/>
              <a:t>the person moving forwards, causing a controlled </a:t>
            </a:r>
            <a:r>
              <a:rPr lang="en-GB" sz="2000" dirty="0" smtClean="0"/>
              <a:t>deceleration  (Newton's </a:t>
            </a:r>
            <a:r>
              <a:rPr lang="en-GB" sz="2000" dirty="0"/>
              <a:t>Third Law) </a:t>
            </a:r>
          </a:p>
          <a:p>
            <a:pPr marL="324000" lvl="1" indent="-324000">
              <a:lnSpc>
                <a:spcPct val="10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GB" sz="2000" b="0" dirty="0" smtClean="0">
                <a:latin typeface="+mj-lt"/>
              </a:rPr>
              <a:t>A </a:t>
            </a:r>
            <a:r>
              <a:rPr lang="en-GB" sz="2000" b="0" dirty="0">
                <a:latin typeface="+mj-lt"/>
              </a:rPr>
              <a:t>back seat passenger not wearing a seatbelt is </a:t>
            </a:r>
            <a:r>
              <a:rPr lang="en-GB" sz="2000" b="0" dirty="0" smtClean="0">
                <a:latin typeface="+mj-lt"/>
              </a:rPr>
              <a:t>likely </a:t>
            </a:r>
            <a:r>
              <a:rPr lang="en-GB" sz="2000" b="0" dirty="0">
                <a:latin typeface="+mj-lt"/>
              </a:rPr>
              <a:t>to </a:t>
            </a:r>
            <a:r>
              <a:rPr lang="en-GB" sz="2000" b="0" dirty="0" smtClean="0">
                <a:latin typeface="+mj-lt"/>
              </a:rPr>
              <a:t>cause seriously </a:t>
            </a:r>
            <a:r>
              <a:rPr lang="en-GB" sz="2000" b="0" dirty="0">
                <a:latin typeface="+mj-lt"/>
              </a:rPr>
              <a:t>harm </a:t>
            </a:r>
            <a:r>
              <a:rPr lang="en-GB" sz="2000" b="0" dirty="0" smtClean="0">
                <a:latin typeface="+mj-lt"/>
              </a:rPr>
              <a:t>      or </a:t>
            </a:r>
            <a:r>
              <a:rPr lang="en-GB" sz="2000" b="0" dirty="0">
                <a:latin typeface="+mj-lt"/>
              </a:rPr>
              <a:t>kill the front seat driver or passenger as they get catapulted at speed </a:t>
            </a:r>
            <a:r>
              <a:rPr lang="en-GB" sz="2000" b="0" dirty="0" smtClean="0">
                <a:latin typeface="+mj-lt"/>
              </a:rPr>
              <a:t>       towards </a:t>
            </a:r>
            <a:r>
              <a:rPr lang="en-GB" sz="2000" b="0" dirty="0">
                <a:latin typeface="+mj-lt"/>
              </a:rPr>
              <a:t>them from the back of the </a:t>
            </a:r>
            <a:r>
              <a:rPr lang="en-GB" sz="2000" b="0" dirty="0" smtClean="0">
                <a:latin typeface="+mj-lt"/>
              </a:rPr>
              <a:t>car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Seatbelts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7" name="Picture 4" descr="Think logo for seatbelts to be worn." title="Think Seatbe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603" y="446723"/>
            <a:ext cx="1579196" cy="10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w2aevh6oZ8" descr="YouTube video to demonstrate why it is so important to always wear a seatbelt, even when sat in the reseat of the car." title="‘Seatbelts - Julie’ by THINK! Road Safet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8844" y="1859987"/>
            <a:ext cx="8934124" cy="50254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Seatbelts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723"/>
            <a:ext cx="8892000" cy="526298"/>
          </a:xfrm>
          <a:prstGeom prst="rect">
            <a:avLst/>
          </a:prstGeom>
        </p:spPr>
        <p:txBody>
          <a:bodyPr lIns="0" tIns="0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Road </a:t>
            </a:r>
            <a:r>
              <a:rPr lang="en-GB" dirty="0"/>
              <a:t>Safety Awareness</a:t>
            </a:r>
          </a:p>
        </p:txBody>
      </p:sp>
      <p:pic>
        <p:nvPicPr>
          <p:cNvPr id="8" name="Picture 4" descr="Think logo for seatbelts to be worn." title="Think Seatbe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603" y="446723"/>
            <a:ext cx="1579196" cy="10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 descr="decorativ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76405"/>
              </p:ext>
            </p:extLst>
          </p:nvPr>
        </p:nvGraphicFramePr>
        <p:xfrm>
          <a:off x="878844" y="6885432"/>
          <a:ext cx="893412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7062">
                  <a:extLst>
                    <a:ext uri="{9D8B030D-6E8A-4147-A177-3AD203B41FA5}">
                      <a16:colId xmlns:a16="http://schemas.microsoft.com/office/drawing/2014/main" val="3514875369"/>
                    </a:ext>
                  </a:extLst>
                </a:gridCol>
                <a:gridCol w="4467062">
                  <a:extLst>
                    <a:ext uri="{9D8B030D-6E8A-4147-A177-3AD203B41FA5}">
                      <a16:colId xmlns:a16="http://schemas.microsoft.com/office/drawing/2014/main" val="3529797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‘Seatbelts - Julie’ by THINK! Road Safety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Link to YouTube video: </a:t>
                      </a:r>
                      <a:r>
                        <a:rPr lang="en-GB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youtu.be/lw2aevh6oZ8</a:t>
                      </a:r>
                      <a:endParaRPr lang="en-GB" sz="10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84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715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 smtClean="0"/>
              <a:t>QUICK QUIZ!</a:t>
            </a:r>
            <a:endParaRPr lang="en-GB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 smtClean="0"/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b="1" dirty="0" smtClean="0"/>
              <a:t>Question 1: </a:t>
            </a:r>
            <a:r>
              <a:rPr lang="en-GB" sz="2000" dirty="0" smtClean="0">
                <a:latin typeface="+mj-lt"/>
              </a:rPr>
              <a:t>When </a:t>
            </a:r>
            <a:r>
              <a:rPr lang="en-GB" sz="2000" dirty="0">
                <a:latin typeface="+mj-lt"/>
              </a:rPr>
              <a:t>did wearing a seatbelt whilst driving became a legal </a:t>
            </a:r>
            <a:r>
              <a:rPr lang="en-GB" sz="2000" dirty="0" smtClean="0">
                <a:latin typeface="+mj-lt"/>
              </a:rPr>
              <a:t>requirement?</a:t>
            </a:r>
          </a:p>
          <a:p>
            <a:pPr marL="3240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 b="1" dirty="0" smtClean="0">
                <a:solidFill>
                  <a:srgbClr val="E2231B"/>
                </a:solidFill>
              </a:rPr>
              <a:t>Answer: </a:t>
            </a:r>
            <a:r>
              <a:rPr lang="en-GB" sz="2000" dirty="0" smtClean="0"/>
              <a:t>Wearing a seatbelt whilst driving became a legal requirement in </a:t>
            </a:r>
            <a:r>
              <a:rPr lang="en-GB" sz="2000" b="1" dirty="0" smtClean="0"/>
              <a:t>1983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b="1" dirty="0" smtClean="0">
                <a:latin typeface="+mj-lt"/>
              </a:rPr>
              <a:t>Question 2: </a:t>
            </a:r>
            <a:r>
              <a:rPr lang="en-GB" sz="2000" dirty="0" smtClean="0">
                <a:latin typeface="+mj-lt"/>
              </a:rPr>
              <a:t>What </a:t>
            </a:r>
            <a:r>
              <a:rPr lang="en-GB" sz="2000" dirty="0">
                <a:latin typeface="+mj-lt"/>
              </a:rPr>
              <a:t>percentage of people </a:t>
            </a:r>
            <a:r>
              <a:rPr lang="en-GB" sz="2000" dirty="0" smtClean="0">
                <a:latin typeface="+mj-lt"/>
              </a:rPr>
              <a:t>died in vehicles not </a:t>
            </a:r>
            <a:r>
              <a:rPr lang="en-GB" sz="2000" dirty="0">
                <a:latin typeface="+mj-lt"/>
              </a:rPr>
              <a:t>wearing a </a:t>
            </a:r>
            <a:r>
              <a:rPr lang="en-GB" sz="2000" dirty="0" smtClean="0">
                <a:latin typeface="+mj-lt"/>
              </a:rPr>
              <a:t>seatbelt?</a:t>
            </a:r>
          </a:p>
          <a:p>
            <a:pPr marL="324000" lvl="1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000" b="1" dirty="0">
                <a:solidFill>
                  <a:srgbClr val="E2231B"/>
                </a:solidFill>
              </a:rPr>
              <a:t>Answer: </a:t>
            </a:r>
            <a:r>
              <a:rPr lang="en-GB" sz="2000" dirty="0" smtClean="0"/>
              <a:t>Around </a:t>
            </a:r>
            <a:r>
              <a:rPr lang="en-GB" sz="2000" b="1" dirty="0" smtClean="0"/>
              <a:t>31%</a:t>
            </a:r>
            <a:r>
              <a:rPr lang="en-GB" sz="2000" dirty="0" smtClean="0"/>
              <a:t> </a:t>
            </a:r>
            <a:r>
              <a:rPr lang="en-GB" sz="2000" dirty="0"/>
              <a:t>of people who died in vehicles are not wearing a </a:t>
            </a:r>
            <a:r>
              <a:rPr lang="en-GB" sz="2000" dirty="0" smtClean="0"/>
              <a:t>seatbelt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PACTS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324000" lvl="1" indent="-324000">
              <a:lnSpc>
                <a:spcPct val="10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en-GB" sz="2000" b="1" dirty="0" smtClean="0">
                <a:latin typeface="+mj-lt"/>
              </a:rPr>
              <a:t>Question 3: </a:t>
            </a:r>
            <a:r>
              <a:rPr lang="en-GB" sz="2000" dirty="0" smtClean="0">
                <a:latin typeface="+mj-lt"/>
              </a:rPr>
              <a:t>What </a:t>
            </a:r>
            <a:r>
              <a:rPr lang="en-GB" sz="2000" dirty="0">
                <a:latin typeface="+mj-lt"/>
              </a:rPr>
              <a:t>penalties can a driver face for not wearing a seatbelt and/or carrying a child under 14 without a proper restraint</a:t>
            </a:r>
            <a:r>
              <a:rPr lang="en-GB" sz="2000" dirty="0" smtClean="0">
                <a:latin typeface="+mj-lt"/>
              </a:rPr>
              <a:t>?</a:t>
            </a:r>
          </a:p>
          <a:p>
            <a:pPr marL="3240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E2231B"/>
                </a:solidFill>
              </a:rPr>
              <a:t>Answer: </a:t>
            </a:r>
            <a:r>
              <a:rPr lang="en-GB" sz="2000" dirty="0" smtClean="0"/>
              <a:t>A </a:t>
            </a:r>
            <a:r>
              <a:rPr lang="en-GB" sz="2000" dirty="0"/>
              <a:t>driver not wearing a seatbelt and/or carrying a child under </a:t>
            </a:r>
            <a:r>
              <a:rPr lang="en-GB" sz="2000" dirty="0" smtClean="0"/>
              <a:t>14 without     a </a:t>
            </a:r>
            <a:r>
              <a:rPr lang="en-GB" sz="2000" dirty="0"/>
              <a:t>proper restraint is liable for a </a:t>
            </a:r>
            <a:r>
              <a:rPr lang="en-GB" sz="2000" b="1" dirty="0"/>
              <a:t>fine of £500 </a:t>
            </a:r>
            <a:r>
              <a:rPr lang="en-GB" sz="2000" dirty="0"/>
              <a:t>and </a:t>
            </a:r>
            <a:r>
              <a:rPr lang="en-GB" sz="2000" b="1" dirty="0"/>
              <a:t>three penalty </a:t>
            </a:r>
            <a:r>
              <a:rPr lang="en-GB" sz="2000" b="1" dirty="0" smtClean="0"/>
              <a:t>points </a:t>
            </a:r>
            <a:r>
              <a:rPr lang="en-GB" sz="1400" baseline="30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GOV.UK</a:t>
            </a:r>
            <a:endParaRPr lang="en-GB" sz="1400" baseline="30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GB" sz="800" dirty="0" smtClean="0"/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400" dirty="0" smtClean="0"/>
              <a:t>Remember</a:t>
            </a:r>
            <a:r>
              <a:rPr lang="en-GB" sz="2400" dirty="0"/>
              <a:t>: when travelling in a car wear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400" dirty="0"/>
              <a:t>a seatbelt, it could save your life!</a:t>
            </a:r>
          </a:p>
          <a:p>
            <a:pPr marL="3240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000" dirty="0" smtClean="0">
              <a:latin typeface="+mj-lt"/>
            </a:endParaRPr>
          </a:p>
          <a:p>
            <a:pPr marL="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Seatbelts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7" name="Picture 4" descr="Think logo for seatbelts to be worn." title="Think Seatbel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603" y="446723"/>
            <a:ext cx="1579196" cy="10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4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10"/>
            <a:ext cx="9753599" cy="46228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en-GB" sz="2000" b="0" dirty="0">
              <a:latin typeface="+mj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7200" dirty="0" smtClean="0">
                <a:solidFill>
                  <a:srgbClr val="E2231B"/>
                </a:solidFill>
                <a:latin typeface="+mj-lt"/>
                <a:ea typeface="+mj-ea"/>
                <a:cs typeface="+mj-cs"/>
              </a:rPr>
              <a:t>Airbags</a:t>
            </a:r>
            <a:endParaRPr lang="en-GB" sz="3600" dirty="0">
              <a:solidFill>
                <a:srgbClr val="E2231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909"/>
            <a:ext cx="9753599" cy="54816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000" dirty="0"/>
              <a:t>Did you know</a:t>
            </a:r>
            <a:r>
              <a:rPr lang="en-GB" sz="2000" dirty="0" smtClean="0"/>
              <a:t>:-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b="0" dirty="0"/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>
                <a:latin typeface="+mj-lt"/>
              </a:rPr>
              <a:t>Airbags are designed to work in conjunction with  </a:t>
            </a:r>
            <a:r>
              <a:rPr lang="en-GB" sz="2000" b="0" dirty="0" smtClean="0">
                <a:latin typeface="+mj-lt"/>
              </a:rPr>
              <a:t>                                         seatbelts </a:t>
            </a:r>
            <a:r>
              <a:rPr lang="en-GB" sz="2000" b="0" dirty="0">
                <a:latin typeface="+mj-lt"/>
              </a:rPr>
              <a:t>to reduce the chance of your upper body </a:t>
            </a:r>
            <a:r>
              <a:rPr lang="en-GB" sz="2000" b="0" dirty="0" smtClean="0">
                <a:latin typeface="+mj-lt"/>
              </a:rPr>
              <a:t>                                                   and/or </a:t>
            </a:r>
            <a:r>
              <a:rPr lang="en-GB" sz="2000" b="0" dirty="0">
                <a:latin typeface="+mj-lt"/>
              </a:rPr>
              <a:t>head striking the vehicle's </a:t>
            </a:r>
            <a:r>
              <a:rPr lang="en-GB" sz="2000" b="0" dirty="0" smtClean="0">
                <a:latin typeface="+mj-lt"/>
              </a:rPr>
              <a:t>interior</a:t>
            </a:r>
          </a:p>
          <a:p>
            <a:pPr marL="324000" indent="-324000">
              <a:lnSpc>
                <a:spcPct val="100000"/>
              </a:lnSpc>
              <a:spcAft>
                <a:spcPts val="1200"/>
              </a:spcAft>
            </a:pPr>
            <a:r>
              <a:rPr lang="en-GB" sz="2000" b="0" dirty="0" smtClean="0">
                <a:latin typeface="+mj-lt"/>
              </a:rPr>
              <a:t>Be </a:t>
            </a:r>
            <a:r>
              <a:rPr lang="en-GB" sz="2000" b="0" dirty="0">
                <a:latin typeface="+mj-lt"/>
              </a:rPr>
              <a:t>aware, if you put your feet up or rest a bag in </a:t>
            </a:r>
            <a:r>
              <a:rPr lang="en-GB" sz="2000" b="0" dirty="0" smtClean="0">
                <a:latin typeface="+mj-lt"/>
              </a:rPr>
              <a:t>                                                  front </a:t>
            </a:r>
            <a:r>
              <a:rPr lang="en-GB" sz="2000" b="0" dirty="0">
                <a:latin typeface="+mj-lt"/>
              </a:rPr>
              <a:t>of an airbag and the driver has to brake </a:t>
            </a:r>
            <a:r>
              <a:rPr lang="en-GB" sz="2000" b="0" dirty="0" smtClean="0">
                <a:latin typeface="+mj-lt"/>
              </a:rPr>
              <a:t>                                                suddenly </a:t>
            </a:r>
            <a:r>
              <a:rPr lang="en-GB" sz="2000" b="0" dirty="0">
                <a:latin typeface="+mj-lt"/>
              </a:rPr>
              <a:t>or is involved in an accident, your </a:t>
            </a:r>
            <a:r>
              <a:rPr lang="en-GB" sz="2000" b="0" dirty="0" smtClean="0">
                <a:latin typeface="+mj-lt"/>
              </a:rPr>
              <a:t>                                                       knees </a:t>
            </a:r>
            <a:r>
              <a:rPr lang="en-GB" sz="2000" b="0" dirty="0">
                <a:latin typeface="+mj-lt"/>
              </a:rPr>
              <a:t>/ bag will be pushed towards your upper </a:t>
            </a:r>
            <a:r>
              <a:rPr lang="en-GB" sz="2000" b="0" dirty="0" smtClean="0">
                <a:latin typeface="+mj-lt"/>
              </a:rPr>
              <a:t>                                                    body </a:t>
            </a:r>
            <a:r>
              <a:rPr lang="en-GB" sz="2000" b="0" dirty="0">
                <a:latin typeface="+mj-lt"/>
              </a:rPr>
              <a:t>and face</a:t>
            </a:r>
          </a:p>
          <a:p>
            <a:pPr marL="324000" indent="-324000">
              <a:lnSpc>
                <a:spcPct val="100000"/>
              </a:lnSpc>
              <a:spcAft>
                <a:spcPts val="1800"/>
              </a:spcAft>
            </a:pPr>
            <a:r>
              <a:rPr lang="en-GB" sz="2000" b="0" dirty="0">
                <a:latin typeface="+mj-lt"/>
              </a:rPr>
              <a:t>Airbags are deployed at between 100 to 200 miles per hour (MPH</a:t>
            </a:r>
            <a:r>
              <a:rPr lang="en-GB" sz="2000" b="0" dirty="0" smtClean="0">
                <a:latin typeface="+mj-lt"/>
              </a:rPr>
              <a:t>)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2400" dirty="0" smtClean="0"/>
              <a:t>Remember</a:t>
            </a:r>
            <a:r>
              <a:rPr lang="en-GB" sz="2400" dirty="0"/>
              <a:t>: airbags are designed to work </a:t>
            </a:r>
            <a:r>
              <a:rPr lang="en-GB" sz="2400" dirty="0" smtClean="0"/>
              <a:t>                                     with seatbelts</a:t>
            </a:r>
            <a:r>
              <a:rPr lang="en-GB" sz="2400" dirty="0"/>
              <a:t>, not replace them</a:t>
            </a:r>
            <a:r>
              <a:rPr lang="en-GB" sz="2400" dirty="0" smtClean="0"/>
              <a:t>!</a:t>
            </a:r>
            <a:endParaRPr lang="en-GB" sz="20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35802"/>
            <a:ext cx="8892000" cy="437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rgbClr val="E2231B"/>
                </a:solidFill>
              </a:rPr>
              <a:t>Airbags</a:t>
            </a:r>
            <a:endParaRPr lang="en-GB" sz="2800" dirty="0">
              <a:solidFill>
                <a:srgbClr val="E223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723"/>
            <a:ext cx="8892000" cy="526298"/>
          </a:xfrm>
        </p:spPr>
        <p:txBody>
          <a:bodyPr/>
          <a:lstStyle/>
          <a:p>
            <a:r>
              <a:rPr lang="en-GB" dirty="0" smtClean="0"/>
              <a:t>Road Safety Awareness</a:t>
            </a:r>
            <a:endParaRPr lang="en-GB" dirty="0"/>
          </a:p>
        </p:txBody>
      </p:sp>
      <p:pic>
        <p:nvPicPr>
          <p:cNvPr id="6" name="Content Placeholder 2" descr="Coloured photo of a lady with her feet on a car dashboard." title="Airbag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927" r="1092" b="3142"/>
          <a:stretch/>
        </p:blipFill>
        <p:spPr>
          <a:xfrm>
            <a:off x="6663399" y="2325539"/>
            <a:ext cx="3547400" cy="19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BFRS">
      <a:dk1>
        <a:sysClr val="windowText" lastClr="000000"/>
      </a:dk1>
      <a:lt1>
        <a:sysClr val="window" lastClr="FFFFFF"/>
      </a:lt1>
      <a:dk2>
        <a:srgbClr val="E2241D"/>
      </a:dk2>
      <a:lt2>
        <a:srgbClr val="DBDBDB"/>
      </a:lt2>
      <a:accent1>
        <a:srgbClr val="E2241D"/>
      </a:accent1>
      <a:accent2>
        <a:srgbClr val="DBDBDB"/>
      </a:accent2>
      <a:accent3>
        <a:srgbClr val="E2241D"/>
      </a:accent3>
      <a:accent4>
        <a:srgbClr val="DBDBDB"/>
      </a:accent4>
      <a:accent5>
        <a:srgbClr val="E2241D"/>
      </a:accent5>
      <a:accent6>
        <a:srgbClr val="DBDBD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566EFA-FC84-4B6C-B8DC-4CC7CBF4B06D}" vid="{D9062922-00D2-46C2-AE44-EFC5EDA596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RBFRS Presentation Branding</Template>
  <TotalTime>6443</TotalTime>
  <Words>1901</Words>
  <Application>Microsoft Office PowerPoint</Application>
  <PresentationFormat>Custom</PresentationFormat>
  <Paragraphs>225</Paragraphs>
  <Slides>27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Road Safety Awareness </vt:lpstr>
      <vt:lpstr>Road Safety Awareness</vt:lpstr>
      <vt:lpstr>Road Safety Awareness</vt:lpstr>
      <vt:lpstr>Road Safety Awareness</vt:lpstr>
      <vt:lpstr>Road Safety Awareness</vt:lpstr>
      <vt:lpstr>PowerPoint Presentation</vt:lpstr>
      <vt:lpstr>Road Safety Awareness</vt:lpstr>
      <vt:lpstr>Road Safety Awareness</vt:lpstr>
      <vt:lpstr>Road Safety Awareness</vt:lpstr>
      <vt:lpstr>PowerPoint Presentation</vt:lpstr>
      <vt:lpstr>PowerPoint Presentation</vt:lpstr>
      <vt:lpstr>Road Safety Awareness</vt:lpstr>
      <vt:lpstr>Road Safety Awareness</vt:lpstr>
      <vt:lpstr>Road Safety Awareness</vt:lpstr>
      <vt:lpstr>Road Safety Awareness</vt:lpstr>
      <vt:lpstr>PowerPoint Presentation</vt:lpstr>
      <vt:lpstr>PowerPoint Presentation</vt:lpstr>
      <vt:lpstr>Road Safety Awareness</vt:lpstr>
      <vt:lpstr>Road Safety Awareness</vt:lpstr>
      <vt:lpstr>PowerPoint Presentation</vt:lpstr>
      <vt:lpstr>Road Safety Awareness</vt:lpstr>
      <vt:lpstr>Road Safety Awareness</vt:lpstr>
      <vt:lpstr>PowerPoint Presentation</vt:lpstr>
      <vt:lpstr>Road Safety Awareness</vt:lpstr>
      <vt:lpstr>PowerPoint Presentation</vt:lpstr>
      <vt:lpstr>Road Safety Awareness</vt:lpstr>
      <vt:lpstr>Road Safety Awareness</vt:lpstr>
    </vt:vector>
  </TitlesOfParts>
  <Company>RBFRS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Whiteman</dc:creator>
  <cp:lastModifiedBy>Mark Antell</cp:lastModifiedBy>
  <cp:revision>395</cp:revision>
  <dcterms:created xsi:type="dcterms:W3CDTF">2021-03-30T13:35:04Z</dcterms:created>
  <dcterms:modified xsi:type="dcterms:W3CDTF">2021-12-02T09:53:44Z</dcterms:modified>
</cp:coreProperties>
</file>