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37" r:id="rId3"/>
    <p:sldId id="358" r:id="rId4"/>
    <p:sldId id="338" r:id="rId5"/>
    <p:sldId id="339" r:id="rId6"/>
    <p:sldId id="355" r:id="rId7"/>
    <p:sldId id="341" r:id="rId8"/>
    <p:sldId id="342" r:id="rId9"/>
    <p:sldId id="343" r:id="rId10"/>
    <p:sldId id="344" r:id="rId11"/>
    <p:sldId id="345" r:id="rId12"/>
    <p:sldId id="346" r:id="rId13"/>
    <p:sldId id="357" r:id="rId14"/>
    <p:sldId id="349" r:id="rId15"/>
    <p:sldId id="350" r:id="rId16"/>
    <p:sldId id="351" r:id="rId17"/>
    <p:sldId id="352" r:id="rId18"/>
    <p:sldId id="353" r:id="rId1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4F5"/>
    <a:srgbClr val="610000"/>
    <a:srgbClr val="E22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28" autoAdjust="0"/>
    <p:restoredTop sz="95349" autoAdjust="0"/>
  </p:normalViewPr>
  <p:slideViewPr>
    <p:cSldViewPr snapToGrid="0" showGuides="1">
      <p:cViewPr varScale="1">
        <p:scale>
          <a:sx n="100" d="100"/>
          <a:sy n="100" d="100"/>
        </p:scale>
        <p:origin x="2022" y="78"/>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F9ED8-9848-4DE6-9F36-E02A83D56E8E}" type="datetimeFigureOut">
              <a:rPr lang="en-GB" smtClean="0"/>
              <a:t>17/06/2021</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CA0E4-AFDE-4911-95B8-3538B619A928}" type="slidenum">
              <a:rPr lang="en-GB" smtClean="0"/>
              <a:t>‹#›</a:t>
            </a:fld>
            <a:endParaRPr lang="en-GB"/>
          </a:p>
        </p:txBody>
      </p:sp>
    </p:spTree>
    <p:extLst>
      <p:ext uri="{BB962C8B-B14F-4D97-AF65-F5344CB8AC3E}">
        <p14:creationId xmlns:p14="http://schemas.microsoft.com/office/powerpoint/2010/main" val="153197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Teacher’s Note:</a:t>
            </a:r>
            <a:r>
              <a:rPr lang="en-GB" baseline="0" dirty="0" smtClean="0"/>
              <a:t> Introduction to the session.</a:t>
            </a:r>
            <a:endParaRPr lang="en-GB" dirty="0" smtClean="0"/>
          </a:p>
          <a:p>
            <a:endParaRPr lang="en-GB" dirty="0"/>
          </a:p>
        </p:txBody>
      </p:sp>
      <p:sp>
        <p:nvSpPr>
          <p:cNvPr id="4" name="Slide Number Placeholder 3"/>
          <p:cNvSpPr>
            <a:spLocks noGrp="1"/>
          </p:cNvSpPr>
          <p:nvPr>
            <p:ph type="sldNum" sz="quarter" idx="10"/>
          </p:nvPr>
        </p:nvSpPr>
        <p:spPr/>
        <p:txBody>
          <a:bodyPr/>
          <a:lstStyle/>
          <a:p>
            <a:fld id="{AE9CA0E4-AFDE-4911-95B8-3538B619A928}" type="slidenum">
              <a:rPr lang="en-GB" smtClean="0"/>
              <a:t>1</a:t>
            </a:fld>
            <a:endParaRPr lang="en-GB"/>
          </a:p>
        </p:txBody>
      </p:sp>
    </p:spTree>
    <p:extLst>
      <p:ext uri="{BB962C8B-B14F-4D97-AF65-F5344CB8AC3E}">
        <p14:creationId xmlns:p14="http://schemas.microsoft.com/office/powerpoint/2010/main" val="8372072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264" y="2880000"/>
            <a:ext cx="6713536" cy="1215750"/>
          </a:xfrm>
        </p:spPr>
        <p:txBody>
          <a:bodyPr anchor="t" anchorCtr="0"/>
          <a:lstStyle>
            <a:lvl1pPr algn="l">
              <a:defRPr sz="3800"/>
            </a:lvl1pPr>
          </a:lstStyle>
          <a:p>
            <a:r>
              <a:rPr lang="en-US" smtClean="0"/>
              <a:t>Click to edit Master title style</a:t>
            </a:r>
            <a:endParaRPr lang="en-US" dirty="0"/>
          </a:p>
        </p:txBody>
      </p:sp>
      <p:sp>
        <p:nvSpPr>
          <p:cNvPr id="3" name="Subtitle 2"/>
          <p:cNvSpPr>
            <a:spLocks noGrp="1"/>
          </p:cNvSpPr>
          <p:nvPr>
            <p:ph type="subTitle" idx="1"/>
          </p:nvPr>
        </p:nvSpPr>
        <p:spPr>
          <a:xfrm>
            <a:off x="457200" y="4218231"/>
            <a:ext cx="6713536" cy="830019"/>
          </a:xfrm>
        </p:spPr>
        <p:txBody>
          <a:bodyPr lIns="0" tIns="0" rIns="0" bIns="0">
            <a:normAutofit/>
          </a:bodyPr>
          <a:lstStyle>
            <a:lvl1pPr marL="0" indent="0" algn="l">
              <a:lnSpc>
                <a:spcPts val="2600"/>
              </a:lnSpc>
              <a:buNone/>
              <a:defRPr sz="2200"/>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pic>
        <p:nvPicPr>
          <p:cNvPr id="8" name="Picture 7" descr="A picture containing text, map&#10;&#10;Description automatically generated">
            <a:extLst>
              <a:ext uri="{FF2B5EF4-FFF2-40B4-BE49-F238E27FC236}">
                <a16:creationId xmlns:a16="http://schemas.microsoft.com/office/drawing/2014/main" id="{9F030329-E750-4B8E-B71D-B2AC066655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457200"/>
            <a:ext cx="1626108" cy="1725168"/>
          </a:xfrm>
          <a:prstGeom prst="rect">
            <a:avLst/>
          </a:prstGeom>
        </p:spPr>
      </p:pic>
      <p:sp>
        <p:nvSpPr>
          <p:cNvPr id="9" name="Social media textbox">
            <a:extLst>
              <a:ext uri="{FF2B5EF4-FFF2-40B4-BE49-F238E27FC236}">
                <a16:creationId xmlns:a16="http://schemas.microsoft.com/office/drawing/2014/main" id="{C1F1FC08-A836-4455-A9BC-EDEA56EC46FD}"/>
              </a:ext>
              <a:ext uri="{C183D7F6-B498-43B3-948B-1728B52AA6E4}">
                <adec:decorative xmlns="" xmlns:adec="http://schemas.microsoft.com/office/drawing/2017/decorative" val="1"/>
              </a:ext>
            </a:extLst>
          </p:cNvPr>
          <p:cNvSpPr txBox="1"/>
          <p:nvPr userDrawn="1"/>
        </p:nvSpPr>
        <p:spPr>
          <a:xfrm>
            <a:off x="457200" y="5648797"/>
            <a:ext cx="2951480" cy="94878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500"/>
              </a:lnSpc>
              <a:spcAft>
                <a:spcPts val="0"/>
              </a:spcAft>
              <a:tabLst>
                <a:tab pos="266700" algn="l"/>
              </a:tabLst>
            </a:pPr>
            <a:r>
              <a:rPr lang="en-GB" sz="1200" dirty="0">
                <a:effectLst/>
                <a:latin typeface="+mn-lt"/>
                <a:ea typeface="Arial" panose="020B0604020202020204" pitchFamily="34" charset="0"/>
                <a:cs typeface="Times New Roman" panose="02020603050405020304" pitchFamily="18" charset="0"/>
              </a:rPr>
              <a:t>	</a:t>
            </a:r>
            <a:r>
              <a:rPr lang="en-GB" sz="1200" dirty="0" err="1">
                <a:effectLst/>
                <a:latin typeface="+mn-lt"/>
                <a:ea typeface="Arial" panose="020B0604020202020204" pitchFamily="34" charset="0"/>
                <a:cs typeface="Times New Roman" panose="02020603050405020304" pitchFamily="18" charset="0"/>
              </a:rPr>
              <a:t>RoyalBerksFRS</a:t>
            </a:r>
            <a:endParaRPr lang="en-GB" sz="1200" dirty="0">
              <a:effectLst/>
              <a:latin typeface="+mn-lt"/>
              <a:ea typeface="Arial" panose="020B0604020202020204" pitchFamily="34" charset="0"/>
              <a:cs typeface="Times New Roman" panose="02020603050405020304" pitchFamily="18" charset="0"/>
            </a:endParaRPr>
          </a:p>
          <a:p>
            <a:pPr>
              <a:lnSpc>
                <a:spcPts val="1500"/>
              </a:lnSpc>
              <a:spcAft>
                <a:spcPts val="0"/>
              </a:spcAft>
              <a:tabLst>
                <a:tab pos="266700" algn="l"/>
              </a:tabLst>
            </a:pPr>
            <a:r>
              <a:rPr lang="en-GB" sz="1200" dirty="0">
                <a:effectLst/>
                <a:latin typeface="+mn-lt"/>
                <a:ea typeface="Arial" panose="020B0604020202020204" pitchFamily="34" charset="0"/>
                <a:cs typeface="Times New Roman" panose="02020603050405020304" pitchFamily="18" charset="0"/>
              </a:rPr>
              <a:t>	@</a:t>
            </a:r>
            <a:r>
              <a:rPr lang="en-GB" sz="1200" dirty="0" err="1">
                <a:effectLst/>
                <a:latin typeface="+mn-lt"/>
                <a:ea typeface="Arial" panose="020B0604020202020204" pitchFamily="34" charset="0"/>
                <a:cs typeface="Times New Roman" panose="02020603050405020304" pitchFamily="18" charset="0"/>
              </a:rPr>
              <a:t>RBFRSOfficial</a:t>
            </a:r>
            <a:endParaRPr lang="en-GB" sz="1200" dirty="0">
              <a:effectLst/>
              <a:latin typeface="+mn-lt"/>
              <a:ea typeface="Arial" panose="020B0604020202020204" pitchFamily="34" charset="0"/>
              <a:cs typeface="Times New Roman" panose="02020603050405020304" pitchFamily="18" charset="0"/>
            </a:endParaRPr>
          </a:p>
          <a:p>
            <a:pPr>
              <a:lnSpc>
                <a:spcPts val="1500"/>
              </a:lnSpc>
              <a:spcAft>
                <a:spcPts val="0"/>
              </a:spcAft>
              <a:tabLst>
                <a:tab pos="266700" algn="l"/>
              </a:tabLst>
            </a:pPr>
            <a:r>
              <a:rPr lang="en-GB" sz="1200" dirty="0">
                <a:effectLst/>
                <a:latin typeface="+mn-lt"/>
                <a:ea typeface="Arial" panose="020B0604020202020204" pitchFamily="34" charset="0"/>
                <a:cs typeface="Times New Roman" panose="02020603050405020304" pitchFamily="18" charset="0"/>
              </a:rPr>
              <a:t>	</a:t>
            </a:r>
            <a:r>
              <a:rPr lang="en-GB" sz="1200" dirty="0" err="1">
                <a:effectLst/>
                <a:latin typeface="+mn-lt"/>
                <a:ea typeface="Arial" panose="020B0604020202020204" pitchFamily="34" charset="0"/>
                <a:cs typeface="Times New Roman" panose="02020603050405020304" pitchFamily="18" charset="0"/>
              </a:rPr>
              <a:t>RoyalBerkshireFire</a:t>
            </a:r>
            <a:endParaRPr lang="en-GB" sz="1200" dirty="0">
              <a:effectLst/>
              <a:latin typeface="+mn-lt"/>
              <a:ea typeface="Arial" panose="020B0604020202020204" pitchFamily="34" charset="0"/>
              <a:cs typeface="Times New Roman" panose="02020603050405020304" pitchFamily="18" charset="0"/>
            </a:endParaRPr>
          </a:p>
          <a:p>
            <a:pPr>
              <a:lnSpc>
                <a:spcPts val="1500"/>
              </a:lnSpc>
              <a:spcAft>
                <a:spcPts val="0"/>
              </a:spcAft>
              <a:tabLst>
                <a:tab pos="266700" algn="l"/>
              </a:tabLst>
            </a:pPr>
            <a:r>
              <a:rPr lang="en-GB" sz="1200" dirty="0">
                <a:effectLst/>
                <a:latin typeface="+mn-lt"/>
                <a:ea typeface="Arial" panose="020B0604020202020204" pitchFamily="34" charset="0"/>
                <a:cs typeface="Times New Roman" panose="02020603050405020304" pitchFamily="18" charset="0"/>
              </a:rPr>
              <a:t>	Royal Berkshire Fire &amp; Rescue Service</a:t>
            </a:r>
          </a:p>
          <a:p>
            <a:pPr>
              <a:lnSpc>
                <a:spcPts val="1500"/>
              </a:lnSpc>
              <a:spcAft>
                <a:spcPts val="0"/>
              </a:spcAft>
              <a:tabLst>
                <a:tab pos="266700" algn="l"/>
              </a:tabLst>
            </a:pPr>
            <a:r>
              <a:rPr lang="en-GB" sz="1200" dirty="0">
                <a:effectLst/>
                <a:latin typeface="+mn-lt"/>
                <a:ea typeface="Arial" panose="020B0604020202020204" pitchFamily="34" charset="0"/>
                <a:cs typeface="Times New Roman" panose="02020603050405020304" pitchFamily="18" charset="0"/>
              </a:rPr>
              <a:t>	rbfrs.co.uk</a:t>
            </a:r>
          </a:p>
        </p:txBody>
      </p:sp>
      <p:pic>
        <p:nvPicPr>
          <p:cNvPr id="12" name="Picture 11">
            <a:extLst>
              <a:ext uri="{FF2B5EF4-FFF2-40B4-BE49-F238E27FC236}">
                <a16:creationId xmlns:a16="http://schemas.microsoft.com/office/drawing/2014/main" id="{BA034647-1B72-468C-A75C-3D95F1F8CDF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8125" y="5662586"/>
            <a:ext cx="73152" cy="16154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478F8A6-C981-4ADB-9333-D735F46192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49263" y="6047258"/>
            <a:ext cx="150876" cy="15087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93B9D7C4-DCE8-4689-8866-0C89D41F5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3911" y="6216103"/>
            <a:ext cx="150876" cy="147828"/>
          </a:xfrm>
          <a:prstGeom prst="rect">
            <a:avLst/>
          </a:prstGeom>
        </p:spPr>
      </p:pic>
      <p:pic>
        <p:nvPicPr>
          <p:cNvPr id="18" name="Picture 17" descr="A close up of a logo&#10;&#10;Description automatically generated">
            <a:extLst>
              <a:ext uri="{FF2B5EF4-FFF2-40B4-BE49-F238E27FC236}">
                <a16:creationId xmlns:a16="http://schemas.microsoft.com/office/drawing/2014/main" id="{07166187-5FF8-4E15-BBCE-F8B13067902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49263" y="5854818"/>
            <a:ext cx="150876" cy="131064"/>
          </a:xfrm>
          <a:prstGeom prst="rect">
            <a:avLst/>
          </a:prstGeom>
        </p:spPr>
      </p:pic>
      <p:pic>
        <p:nvPicPr>
          <p:cNvPr id="20" name="Picture 19" descr="A picture containing window, drawing&#10;&#10;Description automatically generated">
            <a:extLst>
              <a:ext uri="{FF2B5EF4-FFF2-40B4-BE49-F238E27FC236}">
                <a16:creationId xmlns:a16="http://schemas.microsoft.com/office/drawing/2014/main" id="{290D2E4E-4A79-472F-9AFF-B40370337D1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57200" y="6445183"/>
            <a:ext cx="152400" cy="1524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9ECAD289-F5E3-4738-8E36-B12C69712BA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57200" y="6821925"/>
            <a:ext cx="2206756" cy="353569"/>
          </a:xfrm>
          <a:prstGeom prst="rect">
            <a:avLst/>
          </a:prstGeom>
        </p:spPr>
      </p:pic>
    </p:spTree>
    <p:extLst>
      <p:ext uri="{BB962C8B-B14F-4D97-AF65-F5344CB8AC3E}">
        <p14:creationId xmlns:p14="http://schemas.microsoft.com/office/powerpoint/2010/main" val="2598453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a:extLst>
              <a:ext uri="{FF2B5EF4-FFF2-40B4-BE49-F238E27FC236}">
                <a16:creationId xmlns:a16="http://schemas.microsoft.com/office/drawing/2014/main" id="{E7FA2FF1-DF0F-4166-A338-9A8BCD481F8C}"/>
              </a:ext>
            </a:extLst>
          </p:cNvPr>
          <p:cNvSpPr/>
          <p:nvPr userDrawn="1"/>
        </p:nvSpPr>
        <p:spPr>
          <a:xfrm>
            <a:off x="11032957" y="2093495"/>
            <a:ext cx="2129589"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l"/>
            <a:r>
              <a:rPr lang="en-GB" dirty="0">
                <a:solidFill>
                  <a:schemeClr val="bg1"/>
                </a:solidFill>
              </a:rPr>
              <a:t>Change text levels by pressing Tab or </a:t>
            </a:r>
            <a:r>
              <a:rPr lang="en-GB" dirty="0" err="1">
                <a:solidFill>
                  <a:schemeClr val="bg1"/>
                </a:solidFill>
              </a:rPr>
              <a:t>Shift+Tab</a:t>
            </a:r>
            <a:r>
              <a:rPr lang="en-GB" dirty="0">
                <a:solidFill>
                  <a:schemeClr val="bg1"/>
                </a:solidFill>
              </a:rPr>
              <a:t> or the Increase List Level or Reduce List Level buttons</a:t>
            </a:r>
          </a:p>
        </p:txBody>
      </p:sp>
    </p:spTree>
    <p:extLst>
      <p:ext uri="{BB962C8B-B14F-4D97-AF65-F5344CB8AC3E}">
        <p14:creationId xmlns:p14="http://schemas.microsoft.com/office/powerpoint/2010/main" val="21048718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69502"/>
            <a:ext cx="4320000" cy="44058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01221" y="1559977"/>
            <a:ext cx="4320000" cy="44153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2313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38374"/>
            <a:ext cx="4320000" cy="3736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01221" y="2230296"/>
            <a:ext cx="4320000" cy="37450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a:extLst>
              <a:ext uri="{FF2B5EF4-FFF2-40B4-BE49-F238E27FC236}">
                <a16:creationId xmlns:a16="http://schemas.microsoft.com/office/drawing/2014/main" id="{2F019C65-98D9-4E7D-8D6E-37649905E324}"/>
              </a:ext>
            </a:extLst>
          </p:cNvPr>
          <p:cNvSpPr>
            <a:spLocks noGrp="1"/>
          </p:cNvSpPr>
          <p:nvPr>
            <p:ph type="body" sz="quarter" idx="10"/>
          </p:nvPr>
        </p:nvSpPr>
        <p:spPr>
          <a:xfrm>
            <a:off x="449262" y="1547813"/>
            <a:ext cx="8899937" cy="526298"/>
          </a:xfrm>
        </p:spPr>
        <p:txBody>
          <a:bodyPr>
            <a:normAutofit/>
          </a:bodyPr>
          <a:lstStyle>
            <a:lvl1pPr marL="0" indent="0">
              <a:lnSpc>
                <a:spcPts val="3200"/>
              </a:lnSpc>
              <a:spcAft>
                <a:spcPts val="0"/>
              </a:spcAft>
              <a:buFont typeface="Arial" panose="020B0604020202020204" pitchFamily="34" charset="0"/>
              <a:buNone/>
              <a:defRPr sz="2800"/>
            </a:lvl1pPr>
            <a:lvl2pPr marL="288000" indent="0">
              <a:buNone/>
              <a:defRPr/>
            </a:lvl2pPr>
          </a:lstStyle>
          <a:p>
            <a:pPr lvl="0"/>
            <a:r>
              <a:rPr lang="en-US" smtClean="0"/>
              <a:t>Edit Master text styles</a:t>
            </a:r>
          </a:p>
        </p:txBody>
      </p:sp>
    </p:spTree>
    <p:extLst>
      <p:ext uri="{BB962C8B-B14F-4D97-AF65-F5344CB8AC3E}">
        <p14:creationId xmlns:p14="http://schemas.microsoft.com/office/powerpoint/2010/main" val="32136232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46230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608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ompletely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3777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2163"/>
            <a:ext cx="8892000" cy="52629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562100"/>
            <a:ext cx="8892000" cy="4410075"/>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A close up of a sign&#10;&#10;Description automatically generated">
            <a:extLst>
              <a:ext uri="{FF2B5EF4-FFF2-40B4-BE49-F238E27FC236}">
                <a16:creationId xmlns:a16="http://schemas.microsoft.com/office/drawing/2014/main" id="{9ECAD289-F5E3-4738-8E36-B12C69712BA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57200" y="6821925"/>
            <a:ext cx="2206756" cy="353569"/>
          </a:xfrm>
          <a:prstGeom prst="rect">
            <a:avLst/>
          </a:prstGeom>
        </p:spPr>
      </p:pic>
    </p:spTree>
    <p:extLst>
      <p:ext uri="{BB962C8B-B14F-4D97-AF65-F5344CB8AC3E}">
        <p14:creationId xmlns:p14="http://schemas.microsoft.com/office/powerpoint/2010/main" val="1019023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6" r:id="rId5"/>
    <p:sldLayoutId id="2147483667" r:id="rId6"/>
    <p:sldLayoutId id="2147483669" r:id="rId7"/>
  </p:sldLayoutIdLst>
  <p:timing>
    <p:tnLst>
      <p:par>
        <p:cTn id="1" dur="indefinite" restart="never" nodeType="tmRoot"/>
      </p:par>
    </p:tnLst>
  </p:timing>
  <p:txStyles>
    <p:title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p:titleStyle>
    <p:bodyStyle>
      <a:lvl1pPr marL="288000" indent="-288000" algn="l" defTabSz="1007943" rtl="0" eaLnBrk="1" latinLnBrk="0" hangingPunct="1">
        <a:lnSpc>
          <a:spcPts val="2400"/>
        </a:lnSpc>
        <a:spcBef>
          <a:spcPts val="0"/>
        </a:spcBef>
        <a:spcAft>
          <a:spcPts val="567"/>
        </a:spcAft>
        <a:buFontTx/>
        <a:buBlip>
          <a:blip r:embed="rId11"/>
        </a:buBlip>
        <a:defRPr sz="1800" b="1" kern="1200">
          <a:solidFill>
            <a:schemeClr val="tx1"/>
          </a:solidFill>
          <a:latin typeface="+mn-lt"/>
          <a:ea typeface="+mn-ea"/>
          <a:cs typeface="+mn-cs"/>
        </a:defRPr>
      </a:lvl1pPr>
      <a:lvl2pPr marL="576000" indent="-288000" algn="l" defTabSz="1007943" rtl="0" eaLnBrk="1" latinLnBrk="0" hangingPunct="1">
        <a:lnSpc>
          <a:spcPts val="2400"/>
        </a:lnSpc>
        <a:spcBef>
          <a:spcPts val="0"/>
        </a:spcBef>
        <a:spcAft>
          <a:spcPts val="567"/>
        </a:spcAft>
        <a:buFontTx/>
        <a:buBlip>
          <a:blip r:embed="rId12"/>
        </a:buBlip>
        <a:defRPr sz="1800" kern="1200">
          <a:solidFill>
            <a:schemeClr val="tx1"/>
          </a:solidFill>
          <a:latin typeface="+mn-lt"/>
          <a:ea typeface="+mn-ea"/>
          <a:cs typeface="+mn-cs"/>
        </a:defRPr>
      </a:lvl2pPr>
      <a:lvl3pPr marL="0" indent="0" algn="l" defTabSz="1007943" rtl="0" eaLnBrk="1" latinLnBrk="0" hangingPunct="1">
        <a:lnSpc>
          <a:spcPts val="2400"/>
        </a:lnSpc>
        <a:spcBef>
          <a:spcPts val="0"/>
        </a:spcBef>
        <a:spcAft>
          <a:spcPts val="567"/>
        </a:spcAft>
        <a:buFont typeface="+mj-lt"/>
        <a:buNone/>
        <a:defRPr sz="1800" b="0" kern="1200">
          <a:solidFill>
            <a:schemeClr val="tx1"/>
          </a:solidFill>
          <a:latin typeface="+mn-lt"/>
          <a:ea typeface="+mn-ea"/>
          <a:cs typeface="+mn-cs"/>
        </a:defRPr>
      </a:lvl3pPr>
      <a:lvl4pPr marL="288000" indent="-288000" algn="l" defTabSz="1007943" rtl="0" eaLnBrk="1" latinLnBrk="0" hangingPunct="1">
        <a:lnSpc>
          <a:spcPts val="2400"/>
        </a:lnSpc>
        <a:spcBef>
          <a:spcPts val="0"/>
        </a:spcBef>
        <a:spcAft>
          <a:spcPts val="567"/>
        </a:spcAft>
        <a:buFont typeface="+mj-lt"/>
        <a:buAutoNum type="arabicPeriod"/>
        <a:defRPr sz="1800" b="1" kern="1200">
          <a:solidFill>
            <a:schemeClr val="tx1"/>
          </a:solidFill>
          <a:latin typeface="+mn-lt"/>
          <a:ea typeface="+mn-ea"/>
          <a:cs typeface="+mn-cs"/>
        </a:defRPr>
      </a:lvl4pPr>
      <a:lvl5pPr marL="576000" indent="-288000" algn="l" defTabSz="1007943" rtl="0" eaLnBrk="1" latinLnBrk="0" hangingPunct="1">
        <a:lnSpc>
          <a:spcPts val="2400"/>
        </a:lnSpc>
        <a:spcBef>
          <a:spcPts val="0"/>
        </a:spcBef>
        <a:spcAft>
          <a:spcPts val="567"/>
        </a:spcAft>
        <a:buClr>
          <a:schemeClr val="tx2"/>
        </a:buClr>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 userDrawn="1">
          <p15:clr>
            <a:srgbClr val="F26B43"/>
          </p15:clr>
        </p15:guide>
        <p15:guide id="2" orient="horz" pos="499" userDrawn="1">
          <p15:clr>
            <a:srgbClr val="F26B43"/>
          </p15:clr>
        </p15:guide>
        <p15:guide id="3" pos="6452" userDrawn="1">
          <p15:clr>
            <a:srgbClr val="F26B43"/>
          </p15:clr>
        </p15:guide>
        <p15:guide id="4" orient="horz" pos="3764" userDrawn="1">
          <p15:clr>
            <a:srgbClr val="F26B43"/>
          </p15:clr>
        </p15:guide>
        <p15:guide id="5" orient="horz" pos="975" userDrawn="1">
          <p15:clr>
            <a:srgbClr val="F26B43"/>
          </p15:clr>
        </p15:guide>
        <p15:guide id="6" pos="58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nsRH0lUfceA?autoplay=1&amp;rel=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uBxuekRpPjE?autoplay=1&amp;rel=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rbfrs.co.uk/your-safety/out-and-about/water-safe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fgASxPh-xqU?autoplay=1&amp;rel=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nsRH0lUfceA?autoplay=1&amp;rel=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57C7-DE20-45D8-9A40-62A12A1E9107}"/>
              </a:ext>
            </a:extLst>
          </p:cNvPr>
          <p:cNvSpPr>
            <a:spLocks noGrp="1"/>
          </p:cNvSpPr>
          <p:nvPr>
            <p:ph type="ctrTitle"/>
          </p:nvPr>
        </p:nvSpPr>
        <p:spPr>
          <a:xfrm>
            <a:off x="449264" y="3424897"/>
            <a:ext cx="6835456" cy="720383"/>
          </a:xfrm>
        </p:spPr>
        <p:txBody>
          <a:bodyPr/>
          <a:lstStyle/>
          <a:p>
            <a:r>
              <a:rPr lang="en-GB" sz="4600" dirty="0">
                <a:solidFill>
                  <a:srgbClr val="E2231B"/>
                </a:solidFill>
              </a:rPr>
              <a:t>Water Safety Awareness</a:t>
            </a:r>
            <a:r>
              <a:rPr lang="en-GB" sz="3600" dirty="0">
                <a:solidFill>
                  <a:srgbClr val="FF0000"/>
                </a:solidFill>
              </a:rPr>
              <a:t/>
            </a:r>
            <a:br>
              <a:rPr lang="en-GB" sz="3600" dirty="0">
                <a:solidFill>
                  <a:srgbClr val="FF0000"/>
                </a:solidFill>
              </a:rPr>
            </a:br>
            <a:endParaRPr lang="en-GB" dirty="0">
              <a:solidFill>
                <a:srgbClr val="FF0000"/>
              </a:solidFill>
            </a:endParaRPr>
          </a:p>
        </p:txBody>
      </p:sp>
    </p:spTree>
    <p:extLst>
      <p:ext uri="{BB962C8B-B14F-4D97-AF65-F5344CB8AC3E}">
        <p14:creationId xmlns:p14="http://schemas.microsoft.com/office/powerpoint/2010/main" val="422356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8067040" y="1788160"/>
            <a:ext cx="2143759" cy="1846659"/>
          </a:xfrm>
          <a:noFill/>
          <a:ln>
            <a:noFill/>
          </a:ln>
        </p:spPr>
        <p:txBody>
          <a:bodyPr wrap="square" rtlCol="0">
            <a:spAutoFit/>
          </a:bodyPr>
          <a:lstStyle/>
          <a:p>
            <a:pPr marL="0" indent="0" algn="ctr" defTabSz="457200">
              <a:buNone/>
            </a:pPr>
            <a:r>
              <a:rPr lang="en-GB" sz="2000" b="0" dirty="0" smtClean="0">
                <a:latin typeface="+mj-lt"/>
              </a:rPr>
              <a:t>These items where </a:t>
            </a:r>
            <a:r>
              <a:rPr lang="en-GB" sz="2000" b="0" dirty="0">
                <a:latin typeface="+mj-lt"/>
              </a:rPr>
              <a:t>taken </a:t>
            </a:r>
            <a:r>
              <a:rPr lang="en-GB" sz="2000" b="0" dirty="0" smtClean="0">
                <a:latin typeface="+mj-lt"/>
              </a:rPr>
              <a:t>out of the River Thames from directly under </a:t>
            </a:r>
            <a:r>
              <a:rPr lang="en-GB" sz="2000" b="0" dirty="0">
                <a:latin typeface="+mj-lt"/>
              </a:rPr>
              <a:t>Caversham Bridge in Reading</a:t>
            </a:r>
          </a:p>
        </p:txBody>
      </p:sp>
      <p:pic>
        <p:nvPicPr>
          <p:cNvPr id="5" name="Content Placeholder 3" descr="Picture showing a number of items that were taken out of the River Thames from directly under Caversham Bridge in Reading. Image includes a number of old shopping trolleys and a large tree branch." title="Royal Berkshire Fire and Rescue Service - Hidden Danger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7200" y="1576621"/>
            <a:ext cx="7407752" cy="5001750"/>
          </a:xfrm>
          <a:prstGeom prst="rect">
            <a:avLst/>
          </a:prstGeom>
        </p:spPr>
      </p:pic>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Hidden Dangers</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743260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8067040" y="1788160"/>
            <a:ext cx="2143759" cy="3770263"/>
          </a:xfrm>
          <a:noFill/>
          <a:ln>
            <a:noFill/>
          </a:ln>
        </p:spPr>
        <p:txBody>
          <a:bodyPr wrap="square" rtlCol="0">
            <a:spAutoFit/>
          </a:bodyPr>
          <a:lstStyle/>
          <a:p>
            <a:pPr marL="0" indent="0" algn="ctr" defTabSz="457200">
              <a:buNone/>
            </a:pPr>
            <a:r>
              <a:rPr lang="en-GB" sz="2000" b="0" dirty="0"/>
              <a:t>These items where taken out of the River Thames from directly under Caversham Bridge in Reading</a:t>
            </a:r>
          </a:p>
          <a:p>
            <a:pPr marL="0" indent="0" algn="ctr" defTabSz="457200">
              <a:lnSpc>
                <a:spcPct val="100000"/>
              </a:lnSpc>
              <a:spcAft>
                <a:spcPts val="0"/>
              </a:spcAft>
              <a:buNone/>
            </a:pPr>
            <a:endParaRPr lang="en-GB" sz="1200" b="0" dirty="0">
              <a:latin typeface="+mj-lt"/>
            </a:endParaRPr>
          </a:p>
          <a:p>
            <a:pPr marL="0" indent="0" algn="ctr">
              <a:lnSpc>
                <a:spcPct val="100000"/>
              </a:lnSpc>
              <a:spcAft>
                <a:spcPts val="0"/>
              </a:spcAft>
              <a:buNone/>
            </a:pPr>
            <a:r>
              <a:rPr lang="en-GB" sz="2000" b="0" dirty="0">
                <a:latin typeface="+mj-lt"/>
              </a:rPr>
              <a:t>This post was pointing directly </a:t>
            </a:r>
            <a:r>
              <a:rPr lang="en-GB" sz="2000" b="0" dirty="0" smtClean="0">
                <a:latin typeface="+mj-lt"/>
              </a:rPr>
              <a:t>upright </a:t>
            </a:r>
            <a:r>
              <a:rPr lang="en-GB" sz="2000" b="0" dirty="0">
                <a:latin typeface="+mj-lt"/>
              </a:rPr>
              <a:t>under the water’s surface</a:t>
            </a:r>
          </a:p>
          <a:p>
            <a:pPr marL="0" indent="0" algn="ctr" defTabSz="457200">
              <a:buNone/>
            </a:pPr>
            <a:endParaRPr lang="en-GB" sz="2000" b="0" dirty="0">
              <a:latin typeface="+mj-lt"/>
            </a:endParaRPr>
          </a:p>
        </p:txBody>
      </p:sp>
      <p:pic>
        <p:nvPicPr>
          <p:cNvPr id="6" name="Content Placeholder 3" descr="Picture showing a number of items that were taken out of the River Thames from directly under Caversham Bridge in Reading. Image includes lots of rusty items, such as an old shopping trolley, bike parts and a huge post pointing directly upright under the water’s surface." title="Royal Berkshire Fire and Rescue Service - Hidden Dangers"/>
          <p:cNvPicPr>
            <a:picLocks noChangeAspect="1"/>
          </p:cNvPicPr>
          <p:nvPr/>
        </p:nvPicPr>
        <p:blipFill rotWithShape="1">
          <a:blip r:embed="rId2" cstate="hqprint">
            <a:extLst>
              <a:ext uri="{28A0092B-C50C-407E-A947-70E740481C1C}">
                <a14:useLocalDpi xmlns:a14="http://schemas.microsoft.com/office/drawing/2010/main" val="0"/>
              </a:ext>
            </a:extLst>
          </a:blip>
          <a:srcRect r="2977"/>
          <a:stretch/>
        </p:blipFill>
        <p:spPr>
          <a:xfrm>
            <a:off x="463103" y="1576621"/>
            <a:ext cx="7390577" cy="5001750"/>
          </a:xfrm>
          <a:prstGeom prst="rect">
            <a:avLst/>
          </a:prstGeom>
        </p:spPr>
      </p:pic>
      <p:sp>
        <p:nvSpPr>
          <p:cNvPr id="3" name="Down Arrow 2" descr="Arrow to point out the post taken out of the thames which was driectly up right in the water"/>
          <p:cNvSpPr/>
          <p:nvPr/>
        </p:nvSpPr>
        <p:spPr>
          <a:xfrm rot="7151130">
            <a:off x="6660541" y="1878654"/>
            <a:ext cx="263476" cy="3082109"/>
          </a:xfrm>
          <a:prstGeom prst="downArrow">
            <a:avLst>
              <a:gd name="adj1" fmla="val 42949"/>
              <a:gd name="adj2" fmla="val 123018"/>
            </a:avLst>
          </a:prstGeom>
          <a:solidFill>
            <a:srgbClr val="61B4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Hidden Dangers</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265914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icture showing a number of items that were taken out of the River Thames from directly under Caversham Bridge in Reading. Image includes lots of rusty items, such as an old shopping trolley, bike parts and a huge post pointing directly upright under the water’s surface." title="Royal Berkshire Fire and Rescue Service - Hidden Dangers"/>
          <p:cNvPicPr>
            <a:picLocks noChangeAspect="1"/>
          </p:cNvPicPr>
          <p:nvPr/>
        </p:nvPicPr>
        <p:blipFill rotWithShape="1">
          <a:blip r:embed="rId2" cstate="hqprint">
            <a:extLst>
              <a:ext uri="{28A0092B-C50C-407E-A947-70E740481C1C}">
                <a14:useLocalDpi xmlns:a14="http://schemas.microsoft.com/office/drawing/2010/main" val="0"/>
              </a:ext>
            </a:extLst>
          </a:blip>
          <a:srcRect r="316"/>
          <a:stretch/>
        </p:blipFill>
        <p:spPr>
          <a:xfrm>
            <a:off x="7762799" y="2430450"/>
            <a:ext cx="2448000" cy="1841830"/>
          </a:xfrm>
          <a:prstGeom prst="rect">
            <a:avLst/>
          </a:prstGeom>
        </p:spPr>
      </p:pic>
      <p:pic>
        <p:nvPicPr>
          <p:cNvPr id="7" name="Content Placeholder 3" descr="Picture showing a number of items that were taken out of the River Thames from directly under Caversham Bridge in Reading. Image includes a number of old shopping trolleys and a large tree branch." title="Royal Berkshire Fire and Rescue Service - Hidden Dangers"/>
          <p:cNvPicPr>
            <a:picLocks noChangeAspect="1"/>
          </p:cNvPicPr>
          <p:nvPr/>
        </p:nvPicPr>
        <p:blipFill rotWithShape="1">
          <a:blip r:embed="rId3" cstate="hqprint">
            <a:extLst>
              <a:ext uri="{28A0092B-C50C-407E-A947-70E740481C1C}">
                <a14:useLocalDpi xmlns:a14="http://schemas.microsoft.com/office/drawing/2010/main" val="0"/>
              </a:ext>
            </a:extLst>
          </a:blip>
          <a:srcRect r="10253"/>
          <a:stretch/>
        </p:blipFill>
        <p:spPr>
          <a:xfrm>
            <a:off x="7762799" y="446723"/>
            <a:ext cx="2448000" cy="1841696"/>
          </a:xfrm>
          <a:prstGeom prst="rect">
            <a:avLst/>
          </a:prstGeom>
        </p:spPr>
      </p:pic>
      <p:sp>
        <p:nvSpPr>
          <p:cNvPr id="3" name="Content Placeholder 2"/>
          <p:cNvSpPr>
            <a:spLocks noGrp="1"/>
          </p:cNvSpPr>
          <p:nvPr>
            <p:ph idx="1"/>
          </p:nvPr>
        </p:nvSpPr>
        <p:spPr>
          <a:xfrm>
            <a:off x="457200" y="1692910"/>
            <a:ext cx="9753599" cy="4968240"/>
          </a:xfrm>
        </p:spPr>
        <p:txBody>
          <a:bodyPr>
            <a:noAutofit/>
          </a:bodyPr>
          <a:lstStyle/>
          <a:p>
            <a:pPr marL="324000" indent="-324000">
              <a:lnSpc>
                <a:spcPct val="100000"/>
              </a:lnSpc>
              <a:spcAft>
                <a:spcPts val="1200"/>
              </a:spcAft>
            </a:pPr>
            <a:r>
              <a:rPr lang="en-GB" sz="2000" b="0" dirty="0">
                <a:latin typeface="+mj-lt"/>
              </a:rPr>
              <a:t>Now you have seen what may be hidden below </a:t>
            </a:r>
            <a:r>
              <a:rPr lang="en-GB" sz="2000" b="0" dirty="0" smtClean="0">
                <a:latin typeface="+mj-lt"/>
              </a:rPr>
              <a:t>the                                         surface</a:t>
            </a:r>
            <a:r>
              <a:rPr lang="en-GB" sz="2000" b="0" dirty="0">
                <a:latin typeface="+mj-lt"/>
              </a:rPr>
              <a:t>, think about the what else you get could get </a:t>
            </a:r>
            <a:r>
              <a:rPr lang="en-GB" sz="2000" b="0" dirty="0" smtClean="0">
                <a:latin typeface="+mj-lt"/>
              </a:rPr>
              <a:t>stuck                                       in</a:t>
            </a:r>
            <a:r>
              <a:rPr lang="en-GB" sz="2000" b="0" dirty="0">
                <a:latin typeface="+mj-lt"/>
              </a:rPr>
              <a:t>, for example, weeds, mud or the fast flowing water</a:t>
            </a:r>
          </a:p>
          <a:p>
            <a:pPr marL="324000" indent="-324000">
              <a:lnSpc>
                <a:spcPct val="100000"/>
              </a:lnSpc>
              <a:spcAft>
                <a:spcPts val="0"/>
              </a:spcAft>
            </a:pPr>
            <a:r>
              <a:rPr lang="en-GB" sz="2000" b="0" dirty="0" smtClean="0">
                <a:latin typeface="+mj-lt"/>
              </a:rPr>
              <a:t>We </a:t>
            </a:r>
            <a:r>
              <a:rPr lang="en-GB" sz="2000" b="0" dirty="0">
                <a:latin typeface="+mj-lt"/>
              </a:rPr>
              <a:t>will now watch the dive clip again… please consider:-</a:t>
            </a:r>
          </a:p>
          <a:p>
            <a:pPr marL="288000" lvl="1" indent="0">
              <a:lnSpc>
                <a:spcPct val="100000"/>
              </a:lnSpc>
              <a:spcAft>
                <a:spcPts val="0"/>
              </a:spcAft>
              <a:buNone/>
            </a:pPr>
            <a:endParaRPr lang="en-GB" sz="1000" b="0" dirty="0" smtClean="0"/>
          </a:p>
          <a:p>
            <a:pPr lvl="1">
              <a:spcAft>
                <a:spcPts val="0"/>
              </a:spcAft>
              <a:buFont typeface="Arial" panose="020B0604020202020204" pitchFamily="34" charset="0"/>
              <a:buChar char="•"/>
            </a:pPr>
            <a:r>
              <a:rPr lang="en-GB" sz="2000" b="0" dirty="0" smtClean="0"/>
              <a:t>The items </a:t>
            </a:r>
            <a:r>
              <a:rPr lang="en-GB" sz="2000" b="0" dirty="0"/>
              <a:t>that came out of the River </a:t>
            </a:r>
            <a:r>
              <a:rPr lang="en-GB" sz="2000" b="0" dirty="0" smtClean="0"/>
              <a:t>Thames</a:t>
            </a:r>
          </a:p>
          <a:p>
            <a:pPr lvl="1">
              <a:spcAft>
                <a:spcPts val="0"/>
              </a:spcAft>
              <a:buFont typeface="Arial" panose="020B0604020202020204" pitchFamily="34" charset="0"/>
              <a:buChar char="•"/>
            </a:pPr>
            <a:r>
              <a:rPr lang="en-GB" sz="2000" b="0" dirty="0" smtClean="0"/>
              <a:t>The potential effects of Cold Water Shock</a:t>
            </a:r>
          </a:p>
          <a:p>
            <a:pPr marL="324000" indent="-324000">
              <a:lnSpc>
                <a:spcPct val="100000"/>
              </a:lnSpc>
              <a:spcBef>
                <a:spcPts val="1200"/>
              </a:spcBef>
              <a:spcAft>
                <a:spcPts val="0"/>
              </a:spcAft>
            </a:pPr>
            <a:r>
              <a:rPr lang="en-GB" sz="2000" b="0" dirty="0" smtClean="0"/>
              <a:t>Remember a swimming pool…</a:t>
            </a:r>
            <a:endParaRPr lang="en-GB" sz="2000" b="0" dirty="0"/>
          </a:p>
          <a:p>
            <a:pPr marL="288000" lvl="1" indent="0">
              <a:lnSpc>
                <a:spcPct val="100000"/>
              </a:lnSpc>
              <a:spcAft>
                <a:spcPts val="0"/>
              </a:spcAft>
              <a:buNone/>
            </a:pPr>
            <a:endParaRPr lang="en-GB" sz="1000" dirty="0"/>
          </a:p>
          <a:p>
            <a:pPr lvl="1">
              <a:spcAft>
                <a:spcPts val="0"/>
              </a:spcAft>
              <a:buFont typeface="Arial" panose="020B0604020202020204" pitchFamily="34" charset="0"/>
              <a:buChar char="•"/>
            </a:pPr>
            <a:r>
              <a:rPr lang="en-GB" sz="2000" dirty="0" smtClean="0"/>
              <a:t>Has clean, clear water, allowing you to see below the surface</a:t>
            </a:r>
          </a:p>
          <a:p>
            <a:pPr lvl="1">
              <a:spcAft>
                <a:spcPts val="0"/>
              </a:spcAft>
              <a:buFont typeface="Arial" panose="020B0604020202020204" pitchFamily="34" charset="0"/>
              <a:buChar char="•"/>
            </a:pPr>
            <a:r>
              <a:rPr lang="en-GB" sz="2000" dirty="0" smtClean="0"/>
              <a:t>Does not have a current that can sweep people away</a:t>
            </a:r>
            <a:endParaRPr lang="en-GB" sz="2000" dirty="0"/>
          </a:p>
          <a:p>
            <a:pPr lvl="1">
              <a:spcAft>
                <a:spcPts val="0"/>
              </a:spcAft>
              <a:buFont typeface="Arial" panose="020B0604020202020204" pitchFamily="34" charset="0"/>
              <a:buChar char="•"/>
            </a:pPr>
            <a:r>
              <a:rPr lang="en-GB" sz="2000" dirty="0"/>
              <a:t>W</a:t>
            </a:r>
            <a:r>
              <a:rPr lang="en-GB" sz="2000" dirty="0" smtClean="0"/>
              <a:t>ill always display how deep the water is</a:t>
            </a:r>
          </a:p>
          <a:p>
            <a:pPr lvl="1">
              <a:spcAft>
                <a:spcPts val="0"/>
              </a:spcAft>
              <a:buFont typeface="Arial" panose="020B0604020202020204" pitchFamily="34" charset="0"/>
              <a:buChar char="•"/>
            </a:pPr>
            <a:r>
              <a:rPr lang="en-GB" sz="2000" dirty="0" smtClean="0"/>
              <a:t>Is kept at an average temperature of </a:t>
            </a:r>
            <a:r>
              <a:rPr lang="en-GB" dirty="0"/>
              <a:t>26°C </a:t>
            </a:r>
            <a:r>
              <a:rPr lang="en-GB" dirty="0" smtClean="0"/>
              <a:t>to </a:t>
            </a:r>
            <a:r>
              <a:rPr lang="en-GB" dirty="0"/>
              <a:t>28°C</a:t>
            </a:r>
            <a:endParaRPr lang="en-GB" sz="2000" dirty="0" smtClean="0"/>
          </a:p>
          <a:p>
            <a:pPr marL="288000" lvl="1" indent="0">
              <a:spcAft>
                <a:spcPts val="0"/>
              </a:spcAft>
              <a:buNone/>
            </a:pPr>
            <a:endParaRPr lang="en-GB" sz="2000" dirty="0"/>
          </a:p>
          <a:p>
            <a:pPr lvl="1">
              <a:spcAft>
                <a:spcPts val="0"/>
              </a:spcAft>
              <a:buFont typeface="Arial" panose="020B0604020202020204" pitchFamily="34" charset="0"/>
              <a:buChar char="•"/>
            </a:pPr>
            <a:endParaRPr lang="en-GB" sz="2000" dirty="0" smtClean="0"/>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Hidden Dangers</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3896581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Jumping Into Water (Tombstoning)</a:t>
            </a:r>
          </a:p>
        </p:txBody>
      </p:sp>
      <p:sp>
        <p:nvSpPr>
          <p:cNvPr id="5" name="Title 1"/>
          <p:cNvSpPr txBox="1">
            <a:spLocks/>
          </p:cNvSpPr>
          <p:nvPr/>
        </p:nvSpPr>
        <p:spPr>
          <a:xfrm>
            <a:off x="457200" y="446723"/>
            <a:ext cx="8892000" cy="526298"/>
          </a:xfrm>
          <a:prstGeom prst="rect">
            <a:avLst/>
          </a:prstGeom>
        </p:spPr>
        <p:txBody>
          <a:bodyPr lIns="0" tIns="0"/>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dirty="0"/>
              <a:t>Water Safety Awareness</a:t>
            </a:r>
          </a:p>
        </p:txBody>
      </p:sp>
      <p:pic>
        <p:nvPicPr>
          <p:cNvPr id="6" name="nsRH0lUfceA" descr="Video showing how deep you can travel into water from height. Individual is jumping from a 3 metre board and hits the bottom of the 3 metre deep pool." title="RBFRS Clip"/>
          <p:cNvPicPr>
            <a:picLocks noRot="1" noChangeAspect="1"/>
          </p:cNvPicPr>
          <p:nvPr>
            <a:videoFile r:link="rId1"/>
          </p:nvPr>
        </p:nvPicPr>
        <p:blipFill>
          <a:blip r:embed="rId3"/>
          <a:stretch>
            <a:fillRect/>
          </a:stretch>
        </p:blipFill>
        <p:spPr>
          <a:xfrm>
            <a:off x="899906" y="1859987"/>
            <a:ext cx="8934124" cy="5025445"/>
          </a:xfrm>
          <a:prstGeom prst="rect">
            <a:avLst/>
          </a:prstGeom>
        </p:spPr>
      </p:pic>
    </p:spTree>
    <p:extLst>
      <p:ext uri="{BB962C8B-B14F-4D97-AF65-F5344CB8AC3E}">
        <p14:creationId xmlns:p14="http://schemas.microsoft.com/office/powerpoint/2010/main" val="3146364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10"/>
            <a:ext cx="9753599" cy="4968240"/>
          </a:xfrm>
        </p:spPr>
        <p:txBody>
          <a:bodyPr>
            <a:noAutofit/>
          </a:bodyPr>
          <a:lstStyle/>
          <a:p>
            <a:pPr marL="324000" indent="-324000">
              <a:lnSpc>
                <a:spcPct val="100000"/>
              </a:lnSpc>
              <a:spcAft>
                <a:spcPts val="1200"/>
              </a:spcAft>
            </a:pPr>
            <a:r>
              <a:rPr lang="en-GB" sz="2000" b="0" dirty="0"/>
              <a:t>A weir is a barrier across the width of a river or canal that alters the flow of the water, usually resulting in a change to the height of the river level </a:t>
            </a:r>
          </a:p>
          <a:p>
            <a:pPr marL="324000" indent="-324000">
              <a:lnSpc>
                <a:spcPct val="100000"/>
              </a:lnSpc>
              <a:spcAft>
                <a:spcPts val="0"/>
              </a:spcAft>
            </a:pPr>
            <a:r>
              <a:rPr lang="en-GB" sz="2000" b="0" dirty="0"/>
              <a:t>Even though the water around weirs can often appear relatively calm, they can be extremely dangerous places to boat, swim or wade:-</a:t>
            </a:r>
          </a:p>
          <a:p>
            <a:pPr marL="288000" lvl="1" indent="0">
              <a:lnSpc>
                <a:spcPct val="100000"/>
              </a:lnSpc>
              <a:spcAft>
                <a:spcPts val="0"/>
              </a:spcAft>
              <a:buNone/>
            </a:pPr>
            <a:endParaRPr lang="en-GB" sz="1000" b="0" dirty="0" smtClean="0"/>
          </a:p>
          <a:p>
            <a:pPr lvl="1">
              <a:spcAft>
                <a:spcPts val="0"/>
              </a:spcAft>
              <a:buFont typeface="Arial" panose="020B0604020202020204" pitchFamily="34" charset="0"/>
              <a:buChar char="•"/>
            </a:pPr>
            <a:r>
              <a:rPr lang="en-GB" sz="2000" b="0" dirty="0" smtClean="0"/>
              <a:t>The water flow around a weir is extremely fast</a:t>
            </a:r>
          </a:p>
          <a:p>
            <a:pPr lvl="1">
              <a:lnSpc>
                <a:spcPct val="100000"/>
              </a:lnSpc>
              <a:spcAft>
                <a:spcPts val="0"/>
              </a:spcAft>
              <a:buFont typeface="Arial" panose="020B0604020202020204" pitchFamily="34" charset="0"/>
              <a:buChar char="•"/>
            </a:pPr>
            <a:r>
              <a:rPr lang="en-GB" sz="2000" dirty="0" smtClean="0"/>
              <a:t>It </a:t>
            </a:r>
            <a:r>
              <a:rPr lang="en-GB" sz="2000" dirty="0"/>
              <a:t>is </a:t>
            </a:r>
            <a:r>
              <a:rPr lang="en-GB" sz="2000" dirty="0" smtClean="0"/>
              <a:t>nearly impossible to </a:t>
            </a:r>
            <a:r>
              <a:rPr lang="en-GB" sz="2000" dirty="0"/>
              <a:t>swim away from a </a:t>
            </a:r>
            <a:r>
              <a:rPr lang="en-GB" sz="2000" dirty="0" smtClean="0"/>
              <a:t>weir, </a:t>
            </a:r>
            <a:r>
              <a:rPr lang="en-GB" sz="2000" dirty="0"/>
              <a:t>as </a:t>
            </a:r>
            <a:r>
              <a:rPr lang="en-GB" sz="2000" dirty="0" smtClean="0"/>
              <a:t>the </a:t>
            </a:r>
            <a:r>
              <a:rPr lang="en-GB" sz="2000" dirty="0"/>
              <a:t>water keeps pulling you back and under the </a:t>
            </a:r>
            <a:r>
              <a:rPr lang="en-GB" sz="2000" dirty="0" smtClean="0"/>
              <a:t>water like a washing machine</a:t>
            </a:r>
            <a:endParaRPr lang="en-GB" sz="2000" dirty="0"/>
          </a:p>
          <a:p>
            <a:pPr marL="324000" indent="-324000">
              <a:lnSpc>
                <a:spcPct val="100000"/>
              </a:lnSpc>
              <a:spcBef>
                <a:spcPts val="1200"/>
              </a:spcBef>
              <a:spcAft>
                <a:spcPts val="0"/>
              </a:spcAft>
            </a:pPr>
            <a:r>
              <a:rPr lang="en-GB" sz="2000" b="0" dirty="0" smtClean="0"/>
              <a:t>In </a:t>
            </a:r>
            <a:r>
              <a:rPr lang="en-GB" sz="2000" b="0" dirty="0"/>
              <a:t>the next clip, watch how </a:t>
            </a:r>
            <a:r>
              <a:rPr lang="en-GB" sz="2000" b="0" dirty="0" smtClean="0"/>
              <a:t>the footballs </a:t>
            </a:r>
            <a:r>
              <a:rPr lang="en-GB" sz="2000" b="0" dirty="0"/>
              <a:t>keep being pulled back into the </a:t>
            </a:r>
            <a:r>
              <a:rPr lang="en-GB" sz="2000" b="0" dirty="0" smtClean="0"/>
              <a:t>weir</a:t>
            </a:r>
            <a:endParaRPr lang="en-GB" sz="2000" b="0" dirty="0"/>
          </a:p>
          <a:p>
            <a:pPr marL="324000" indent="-324000">
              <a:lnSpc>
                <a:spcPct val="100000"/>
              </a:lnSpc>
              <a:spcAft>
                <a:spcPts val="0"/>
              </a:spcAft>
            </a:pPr>
            <a:endParaRPr lang="en-GB" sz="2000" b="0" dirty="0"/>
          </a:p>
          <a:p>
            <a:pPr marL="324000" indent="0">
              <a:lnSpc>
                <a:spcPct val="100000"/>
              </a:lnSpc>
              <a:spcAft>
                <a:spcPts val="0"/>
              </a:spcAft>
              <a:buNone/>
            </a:pPr>
            <a:r>
              <a:rPr lang="en-GB" sz="1400" dirty="0" smtClean="0"/>
              <a:t>Note:</a:t>
            </a:r>
            <a:r>
              <a:rPr lang="en-GB" sz="1400" b="0" dirty="0" smtClean="0"/>
              <a:t> in the clip </a:t>
            </a:r>
            <a:r>
              <a:rPr lang="en-GB" sz="1400" b="0" u="sng" dirty="0" smtClean="0"/>
              <a:t>no</a:t>
            </a:r>
            <a:r>
              <a:rPr lang="en-GB" sz="1400" b="0" dirty="0" smtClean="0"/>
              <a:t> </a:t>
            </a:r>
            <a:r>
              <a:rPr lang="en-GB" sz="1400" b="0" dirty="0"/>
              <a:t>people are in the weir - only objects being washed along by the flood </a:t>
            </a:r>
            <a:r>
              <a:rPr lang="en-GB" sz="1400" b="0" dirty="0" smtClean="0"/>
              <a:t>water</a:t>
            </a:r>
            <a:endParaRPr lang="en-GB" sz="1400" b="0" dirty="0"/>
          </a:p>
          <a:p>
            <a:pPr lvl="1">
              <a:spcAft>
                <a:spcPts val="0"/>
              </a:spcAft>
              <a:buFont typeface="Arial" panose="020B0604020202020204" pitchFamily="34" charset="0"/>
              <a:buChar char="•"/>
            </a:pPr>
            <a:endParaRPr lang="en-GB" sz="2000" dirty="0" smtClean="0"/>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Dangers of a Weir</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121587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Dangers of a Weir</a:t>
            </a:r>
            <a:endParaRPr lang="en-GB" sz="2800" dirty="0">
              <a:solidFill>
                <a:srgbClr val="E2231B"/>
              </a:solidFill>
            </a:endParaRPr>
          </a:p>
        </p:txBody>
      </p:sp>
      <p:sp>
        <p:nvSpPr>
          <p:cNvPr id="6" name="Title 1"/>
          <p:cNvSpPr txBox="1">
            <a:spLocks/>
          </p:cNvSpPr>
          <p:nvPr/>
        </p:nvSpPr>
        <p:spPr>
          <a:xfrm>
            <a:off x="457200" y="446723"/>
            <a:ext cx="8892000" cy="526298"/>
          </a:xfrm>
          <a:prstGeom prst="rect">
            <a:avLst/>
          </a:prstGeom>
        </p:spPr>
        <p:txBody>
          <a:bodyPr lIns="0" tIns="0"/>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dirty="0"/>
              <a:t>Water Safety Awareness</a:t>
            </a:r>
          </a:p>
        </p:txBody>
      </p:sp>
      <p:pic>
        <p:nvPicPr>
          <p:cNvPr id="2" name="uBxuekRpPjE" descr="Video showing the dangers of a weir - in the water there are footballs, which keep being pulled back into the weir." title="Dangers of a Weir"/>
          <p:cNvPicPr>
            <a:picLocks noRot="1" noChangeAspect="1"/>
          </p:cNvPicPr>
          <p:nvPr>
            <a:videoFile r:link="rId1"/>
          </p:nvPr>
        </p:nvPicPr>
        <p:blipFill>
          <a:blip r:embed="rId3"/>
          <a:stretch>
            <a:fillRect/>
          </a:stretch>
        </p:blipFill>
        <p:spPr>
          <a:xfrm>
            <a:off x="899906" y="1855788"/>
            <a:ext cx="8876565" cy="4993068"/>
          </a:xfrm>
          <a:prstGeom prst="rect">
            <a:avLst/>
          </a:prstGeom>
        </p:spPr>
      </p:pic>
    </p:spTree>
    <p:extLst>
      <p:ext uri="{BB962C8B-B14F-4D97-AF65-F5344CB8AC3E}">
        <p14:creationId xmlns:p14="http://schemas.microsoft.com/office/powerpoint/2010/main" val="64699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10"/>
            <a:ext cx="9753599" cy="4968240"/>
          </a:xfrm>
        </p:spPr>
        <p:txBody>
          <a:bodyPr>
            <a:noAutofit/>
          </a:bodyPr>
          <a:lstStyle/>
          <a:p>
            <a:pPr marL="324000" indent="-324000">
              <a:lnSpc>
                <a:spcPct val="100000"/>
              </a:lnSpc>
              <a:spcAft>
                <a:spcPts val="1200"/>
              </a:spcAft>
            </a:pPr>
            <a:r>
              <a:rPr lang="en-GB" sz="2000" b="0" dirty="0"/>
              <a:t>Call 999 and ask for the Fire </a:t>
            </a:r>
            <a:r>
              <a:rPr lang="en-GB" sz="2000" b="0" dirty="0" smtClean="0"/>
              <a:t>Service </a:t>
            </a:r>
            <a:r>
              <a:rPr lang="en-GB" sz="2000" b="0" dirty="0"/>
              <a:t>or the Coastguard if you are at the </a:t>
            </a:r>
            <a:r>
              <a:rPr lang="en-GB" sz="2000" b="0" dirty="0" smtClean="0"/>
              <a:t>coast</a:t>
            </a:r>
          </a:p>
          <a:p>
            <a:pPr marL="324000" indent="-324000">
              <a:lnSpc>
                <a:spcPct val="100000"/>
              </a:lnSpc>
              <a:spcAft>
                <a:spcPts val="1200"/>
              </a:spcAft>
            </a:pPr>
            <a:r>
              <a:rPr lang="en-GB" sz="2000" b="0" dirty="0" smtClean="0"/>
              <a:t>Give </a:t>
            </a:r>
            <a:r>
              <a:rPr lang="en-GB" sz="2000" b="0" dirty="0"/>
              <a:t>an accurate location, look for identifying </a:t>
            </a:r>
            <a:r>
              <a:rPr lang="en-GB" sz="2000" b="0" dirty="0" smtClean="0"/>
              <a:t>landmarks or display boards</a:t>
            </a:r>
          </a:p>
          <a:p>
            <a:pPr marL="324000" indent="-324000">
              <a:lnSpc>
                <a:spcPct val="100000"/>
              </a:lnSpc>
              <a:spcAft>
                <a:spcPts val="1200"/>
              </a:spcAft>
            </a:pPr>
            <a:r>
              <a:rPr lang="en-GB" sz="2000" b="0" dirty="0" smtClean="0"/>
              <a:t>If </a:t>
            </a:r>
            <a:r>
              <a:rPr lang="en-GB" sz="2000" b="0" dirty="0"/>
              <a:t>you are using an app to locate yourself, pass </a:t>
            </a:r>
            <a:r>
              <a:rPr lang="en-GB" sz="2000" b="0" dirty="0" smtClean="0"/>
              <a:t>on the </a:t>
            </a:r>
            <a:r>
              <a:rPr lang="en-GB" sz="2000" b="0" dirty="0"/>
              <a:t>information </a:t>
            </a:r>
            <a:r>
              <a:rPr lang="en-GB" sz="2000" b="0" dirty="0" smtClean="0"/>
              <a:t>to </a:t>
            </a:r>
            <a:r>
              <a:rPr lang="en-GB" sz="2000" b="0" dirty="0"/>
              <a:t>the Emergency </a:t>
            </a:r>
            <a:r>
              <a:rPr lang="en-GB" sz="2000" b="0" dirty="0" smtClean="0"/>
              <a:t>Services</a:t>
            </a:r>
          </a:p>
          <a:p>
            <a:pPr marL="324000" indent="-324000">
              <a:lnSpc>
                <a:spcPct val="100000"/>
              </a:lnSpc>
              <a:spcAft>
                <a:spcPts val="1200"/>
              </a:spcAft>
            </a:pPr>
            <a:r>
              <a:rPr lang="en-GB" sz="2000" b="0" dirty="0" smtClean="0"/>
              <a:t>Shout loudly </a:t>
            </a:r>
            <a:r>
              <a:rPr lang="en-GB" sz="2000" b="0" dirty="0"/>
              <a:t>for </a:t>
            </a:r>
            <a:r>
              <a:rPr lang="en-GB" sz="2000" b="0" dirty="0" smtClean="0"/>
              <a:t>help - </a:t>
            </a:r>
            <a:r>
              <a:rPr lang="en-GB" sz="2000" b="0" dirty="0"/>
              <a:t>someone may be around to help </a:t>
            </a:r>
            <a:r>
              <a:rPr lang="en-GB" sz="2000" b="0" dirty="0" smtClean="0"/>
              <a:t>you</a:t>
            </a:r>
          </a:p>
          <a:p>
            <a:pPr marL="324000" indent="-324000">
              <a:lnSpc>
                <a:spcPct val="100000"/>
              </a:lnSpc>
              <a:spcAft>
                <a:spcPts val="1200"/>
              </a:spcAft>
            </a:pPr>
            <a:r>
              <a:rPr lang="en-GB" sz="2000" b="0" dirty="0" smtClean="0"/>
              <a:t>Shout </a:t>
            </a:r>
            <a:r>
              <a:rPr lang="en-GB" sz="2000" b="0" dirty="0"/>
              <a:t>to the </a:t>
            </a:r>
            <a:r>
              <a:rPr lang="en-GB" sz="2000" b="0" dirty="0" smtClean="0"/>
              <a:t>person - if </a:t>
            </a:r>
            <a:r>
              <a:rPr lang="en-GB" sz="2000" b="0" dirty="0"/>
              <a:t>they can </a:t>
            </a:r>
            <a:r>
              <a:rPr lang="en-GB" sz="2000" b="0" dirty="0" smtClean="0"/>
              <a:t>talk, </a:t>
            </a:r>
            <a:r>
              <a:rPr lang="en-GB" sz="2000" b="0" dirty="0"/>
              <a:t>it means </a:t>
            </a:r>
            <a:r>
              <a:rPr lang="en-GB" sz="2000" b="0" dirty="0" smtClean="0"/>
              <a:t>cold water </a:t>
            </a:r>
            <a:r>
              <a:rPr lang="en-GB" sz="2000" b="0" dirty="0"/>
              <a:t>shock has passed, </a:t>
            </a:r>
            <a:r>
              <a:rPr lang="en-GB" sz="2000" b="0" dirty="0" smtClean="0"/>
              <a:t>so can be encouraged </a:t>
            </a:r>
            <a:r>
              <a:rPr lang="en-GB" sz="2000" b="0" dirty="0"/>
              <a:t>to swim to the </a:t>
            </a:r>
            <a:r>
              <a:rPr lang="en-GB" sz="2000" b="0" dirty="0" smtClean="0"/>
              <a:t>side</a:t>
            </a:r>
          </a:p>
          <a:p>
            <a:pPr marL="324000" indent="-324000">
              <a:lnSpc>
                <a:spcPct val="100000"/>
              </a:lnSpc>
              <a:spcAft>
                <a:spcPts val="1200"/>
              </a:spcAft>
            </a:pPr>
            <a:r>
              <a:rPr lang="en-GB" sz="2000" b="0" dirty="0" smtClean="0"/>
              <a:t>Use </a:t>
            </a:r>
            <a:r>
              <a:rPr lang="en-GB" sz="2000" b="0" dirty="0"/>
              <a:t>a throwline </a:t>
            </a:r>
            <a:r>
              <a:rPr lang="en-GB" sz="2000" b="0" dirty="0" smtClean="0"/>
              <a:t>/ life-ring </a:t>
            </a:r>
            <a:r>
              <a:rPr lang="en-GB" sz="2000" b="0" dirty="0"/>
              <a:t>if available or a </a:t>
            </a:r>
            <a:r>
              <a:rPr lang="en-GB" sz="2000" b="0" dirty="0" smtClean="0"/>
              <a:t>stick / scarf </a:t>
            </a:r>
            <a:r>
              <a:rPr lang="en-GB" sz="2000" b="0" dirty="0"/>
              <a:t>to pull them </a:t>
            </a:r>
            <a:r>
              <a:rPr lang="en-GB" sz="2000" b="0" dirty="0" smtClean="0"/>
              <a:t>to </a:t>
            </a:r>
            <a:r>
              <a:rPr lang="en-GB" sz="2000" b="0" dirty="0"/>
              <a:t>the </a:t>
            </a:r>
            <a:r>
              <a:rPr lang="en-GB" sz="2000" b="0" dirty="0" smtClean="0"/>
              <a:t>bank</a:t>
            </a:r>
          </a:p>
          <a:p>
            <a:pPr marL="324000" indent="-324000">
              <a:lnSpc>
                <a:spcPct val="100000"/>
              </a:lnSpc>
              <a:spcAft>
                <a:spcPts val="1200"/>
              </a:spcAft>
            </a:pPr>
            <a:r>
              <a:rPr lang="en-GB" sz="2000" b="0" dirty="0" smtClean="0"/>
              <a:t>Never </a:t>
            </a:r>
            <a:r>
              <a:rPr lang="en-GB" sz="2000" b="0" dirty="0"/>
              <a:t>jump in to get them </a:t>
            </a:r>
            <a:r>
              <a:rPr lang="en-GB" sz="2000" b="0" dirty="0" smtClean="0"/>
              <a:t>out - </a:t>
            </a:r>
            <a:r>
              <a:rPr lang="en-GB" sz="2000" b="0" dirty="0"/>
              <a:t>cold water shock affects even the best swimmers and you could become a second </a:t>
            </a:r>
            <a:r>
              <a:rPr lang="en-GB" sz="2000" b="0" dirty="0" smtClean="0"/>
              <a:t>casualty</a:t>
            </a:r>
            <a:endParaRPr lang="en-GB" sz="2000" b="0" dirty="0"/>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What to do in an Emergency</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2895568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descr="Between two black and white flags means no swimming but area can be used by surfers and windsurfers." title="Safety Flags: Between Two Black and White Flags"/>
          <p:cNvGrpSpPr/>
          <p:nvPr/>
        </p:nvGrpSpPr>
        <p:grpSpPr>
          <a:xfrm>
            <a:off x="6427941" y="3278088"/>
            <a:ext cx="3782858" cy="666469"/>
            <a:chOff x="6427941" y="3278088"/>
            <a:chExt cx="3782858" cy="666469"/>
          </a:xfrm>
        </p:grpSpPr>
        <p:pic>
          <p:nvPicPr>
            <p:cNvPr id="11" name="Picture 10" descr="Flag used at the coast for no swimmi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27941" y="3278088"/>
              <a:ext cx="1008000" cy="666469"/>
            </a:xfrm>
            <a:prstGeom prst="rect">
              <a:avLst/>
            </a:prstGeom>
          </p:spPr>
        </p:pic>
        <p:sp>
          <p:nvSpPr>
            <p:cNvPr id="16" name="TextBox 15"/>
            <p:cNvSpPr txBox="1"/>
            <p:nvPr/>
          </p:nvSpPr>
          <p:spPr>
            <a:xfrm>
              <a:off x="7510799" y="3288157"/>
              <a:ext cx="2700000"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200" b="1" dirty="0" smtClean="0">
                  <a:latin typeface="+mj-lt"/>
                </a:rPr>
                <a:t>BETWEEN TWO BLACK AND WHITE FLAGS - NO SWIMMING </a:t>
              </a:r>
              <a:r>
                <a:rPr lang="en-GB" sz="1200" dirty="0" smtClean="0">
                  <a:latin typeface="+mj-lt"/>
                </a:rPr>
                <a:t>area used by surfers and windsurfers</a:t>
              </a:r>
              <a:endParaRPr lang="en-GB" sz="1400" dirty="0"/>
            </a:p>
          </p:txBody>
        </p:sp>
      </p:grpSp>
      <p:grpSp>
        <p:nvGrpSpPr>
          <p:cNvPr id="19" name="Group 18" descr="Between two red and yellow flags means you are safe to swim and belly board." title="Safety Flags: Between Two Red and Yellow Flags"/>
          <p:cNvGrpSpPr/>
          <p:nvPr/>
        </p:nvGrpSpPr>
        <p:grpSpPr>
          <a:xfrm>
            <a:off x="6427941" y="2407035"/>
            <a:ext cx="3782858" cy="666470"/>
            <a:chOff x="6427941" y="2400837"/>
            <a:chExt cx="3782858" cy="666470"/>
          </a:xfrm>
        </p:grpSpPr>
        <p:pic>
          <p:nvPicPr>
            <p:cNvPr id="13" name="Picture 12" descr="Flag used at the coast for safe swimm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7941" y="2400837"/>
              <a:ext cx="1008000" cy="666470"/>
            </a:xfrm>
            <a:prstGeom prst="rect">
              <a:avLst/>
            </a:prstGeom>
          </p:spPr>
        </p:pic>
        <p:sp>
          <p:nvSpPr>
            <p:cNvPr id="15" name="TextBox 14"/>
            <p:cNvSpPr txBox="1"/>
            <p:nvPr/>
          </p:nvSpPr>
          <p:spPr>
            <a:xfrm>
              <a:off x="7510799" y="2410072"/>
              <a:ext cx="2700000" cy="648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200" b="1" dirty="0" smtClean="0">
                  <a:latin typeface="+mj-lt"/>
                </a:rPr>
                <a:t>BETWEEN TWO RED AND YELLOW FLAGS</a:t>
              </a:r>
              <a:endParaRPr lang="en-GB" sz="1200" dirty="0">
                <a:latin typeface="+mj-lt"/>
              </a:endParaRPr>
            </a:p>
            <a:p>
              <a:pPr algn="ctr"/>
              <a:r>
                <a:rPr lang="en-GB" sz="1200" dirty="0" smtClean="0">
                  <a:latin typeface="+mj-lt"/>
                </a:rPr>
                <a:t>safe to swim and belly board</a:t>
              </a:r>
              <a:endParaRPr lang="en-GB" sz="1400" dirty="0"/>
            </a:p>
          </p:txBody>
        </p:sp>
      </p:grpSp>
      <p:grpSp>
        <p:nvGrpSpPr>
          <p:cNvPr id="18" name="Group 17" descr="A red flag means no swimming at all." title="Safety Flags: Red Flag"/>
          <p:cNvGrpSpPr/>
          <p:nvPr/>
        </p:nvGrpSpPr>
        <p:grpSpPr>
          <a:xfrm>
            <a:off x="6427941" y="1535981"/>
            <a:ext cx="3782858" cy="666470"/>
            <a:chOff x="6427941" y="1535981"/>
            <a:chExt cx="3782858" cy="666470"/>
          </a:xfrm>
        </p:grpSpPr>
        <p:pic>
          <p:nvPicPr>
            <p:cNvPr id="12" name="Picture 11" descr="Flag used at the coast for no swimming at all"/>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7941" y="1535981"/>
              <a:ext cx="1008000" cy="666470"/>
            </a:xfrm>
            <a:prstGeom prst="rect">
              <a:avLst/>
            </a:prstGeom>
          </p:spPr>
        </p:pic>
        <p:sp>
          <p:nvSpPr>
            <p:cNvPr id="14" name="TextBox 13"/>
            <p:cNvSpPr txBox="1"/>
            <p:nvPr/>
          </p:nvSpPr>
          <p:spPr>
            <a:xfrm>
              <a:off x="7510799" y="1545216"/>
              <a:ext cx="2700000" cy="648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GB" sz="1200" b="1" dirty="0" smtClean="0">
                  <a:latin typeface="+mj-lt"/>
                </a:rPr>
                <a:t>RED FLAG</a:t>
              </a:r>
            </a:p>
            <a:p>
              <a:pPr algn="ctr"/>
              <a:r>
                <a:rPr lang="en-GB" sz="1200" dirty="0" smtClean="0">
                  <a:latin typeface="+mj-lt"/>
                </a:rPr>
                <a:t>no swimming at all</a:t>
              </a:r>
              <a:endParaRPr lang="en-GB" sz="1400" dirty="0"/>
            </a:p>
          </p:txBody>
        </p:sp>
      </p:grpSp>
      <p:sp>
        <p:nvSpPr>
          <p:cNvPr id="3" name="Content Placeholder 2"/>
          <p:cNvSpPr>
            <a:spLocks noGrp="1"/>
          </p:cNvSpPr>
          <p:nvPr>
            <p:ph idx="1"/>
          </p:nvPr>
        </p:nvSpPr>
        <p:spPr>
          <a:xfrm>
            <a:off x="457200" y="1692910"/>
            <a:ext cx="9753599" cy="4968240"/>
          </a:xfrm>
        </p:spPr>
        <p:txBody>
          <a:bodyPr>
            <a:noAutofit/>
          </a:bodyPr>
          <a:lstStyle/>
          <a:p>
            <a:pPr marL="324000" indent="-324000">
              <a:lnSpc>
                <a:spcPct val="100000"/>
              </a:lnSpc>
              <a:spcAft>
                <a:spcPts val="1200"/>
              </a:spcAft>
            </a:pPr>
            <a:r>
              <a:rPr lang="en-GB" sz="2000" b="0" dirty="0" smtClean="0"/>
              <a:t>Try </a:t>
            </a:r>
            <a:r>
              <a:rPr lang="en-GB" sz="2000" b="0" dirty="0"/>
              <a:t>to swim at </a:t>
            </a:r>
            <a:r>
              <a:rPr lang="en-GB" sz="2000" b="0" dirty="0" smtClean="0"/>
              <a:t>a beach with a lifeguard - swim                                                between the red </a:t>
            </a:r>
            <a:r>
              <a:rPr lang="en-GB" sz="2000" b="0" dirty="0"/>
              <a:t>and yellow </a:t>
            </a:r>
            <a:r>
              <a:rPr lang="en-GB" sz="2000" b="0" dirty="0" smtClean="0"/>
              <a:t>flags</a:t>
            </a:r>
          </a:p>
          <a:p>
            <a:pPr marL="324000" indent="-324000">
              <a:lnSpc>
                <a:spcPct val="100000"/>
              </a:lnSpc>
              <a:spcAft>
                <a:spcPts val="1200"/>
              </a:spcAft>
            </a:pPr>
            <a:r>
              <a:rPr lang="en-GB" sz="2000" b="0" dirty="0"/>
              <a:t>Make sure you understand and obey any safety </a:t>
            </a:r>
            <a:r>
              <a:rPr lang="en-GB" sz="2000" b="0" dirty="0" smtClean="0"/>
              <a:t>                                                  flags </a:t>
            </a:r>
            <a:r>
              <a:rPr lang="en-GB" sz="2000" b="0" dirty="0"/>
              <a:t>at the </a:t>
            </a:r>
            <a:r>
              <a:rPr lang="en-GB" sz="2000" b="0" dirty="0" smtClean="0"/>
              <a:t>beach</a:t>
            </a:r>
          </a:p>
          <a:p>
            <a:pPr marL="324000" indent="-324000">
              <a:lnSpc>
                <a:spcPct val="100000"/>
              </a:lnSpc>
              <a:spcAft>
                <a:spcPts val="1200"/>
              </a:spcAft>
            </a:pPr>
            <a:r>
              <a:rPr lang="en-GB" sz="2000" b="0" dirty="0"/>
              <a:t>Check the weather and tides before setting </a:t>
            </a:r>
            <a:r>
              <a:rPr lang="en-GB" sz="2000" b="0" dirty="0" smtClean="0"/>
              <a:t>out</a:t>
            </a:r>
          </a:p>
          <a:p>
            <a:pPr marL="324000" indent="-324000">
              <a:lnSpc>
                <a:spcPct val="100000"/>
              </a:lnSpc>
              <a:spcAft>
                <a:spcPts val="1200"/>
              </a:spcAft>
            </a:pPr>
            <a:r>
              <a:rPr lang="en-GB" sz="2000" b="0" dirty="0"/>
              <a:t>If possible, avoid swimming alone</a:t>
            </a:r>
          </a:p>
          <a:p>
            <a:pPr marL="324000" indent="-324000">
              <a:lnSpc>
                <a:spcPct val="100000"/>
              </a:lnSpc>
              <a:spcAft>
                <a:spcPts val="1200"/>
              </a:spcAft>
            </a:pPr>
            <a:r>
              <a:rPr lang="en-GB" sz="2000" b="0" dirty="0" smtClean="0"/>
              <a:t>Always </a:t>
            </a:r>
            <a:r>
              <a:rPr lang="en-GB" sz="2000" b="0" dirty="0"/>
              <a:t>pay attention to the lifeguards instructions when given</a:t>
            </a:r>
          </a:p>
          <a:p>
            <a:pPr marL="324000" indent="-324000">
              <a:lnSpc>
                <a:spcPct val="100000"/>
              </a:lnSpc>
              <a:spcAft>
                <a:spcPts val="1200"/>
              </a:spcAft>
            </a:pPr>
            <a:r>
              <a:rPr lang="en-GB" sz="2000" b="0" dirty="0" smtClean="0"/>
              <a:t>Tell </a:t>
            </a:r>
            <a:r>
              <a:rPr lang="en-GB" sz="2000" b="0" dirty="0"/>
              <a:t>someone where you are going and when you will be back</a:t>
            </a:r>
          </a:p>
          <a:p>
            <a:pPr marL="324000" indent="-324000">
              <a:lnSpc>
                <a:spcPct val="100000"/>
              </a:lnSpc>
              <a:spcAft>
                <a:spcPts val="1200"/>
              </a:spcAft>
            </a:pPr>
            <a:r>
              <a:rPr lang="en-GB" sz="2000" b="0" dirty="0"/>
              <a:t>Inflatable rings or dinghies can be a well-known hazard when using them in </a:t>
            </a:r>
            <a:r>
              <a:rPr lang="en-GB" sz="2000" b="0" dirty="0" smtClean="0"/>
              <a:t>      open </a:t>
            </a:r>
            <a:r>
              <a:rPr lang="en-GB" sz="2000" b="0" dirty="0"/>
              <a:t>water, a strong wind or current could take you out further than you think</a:t>
            </a:r>
          </a:p>
          <a:p>
            <a:pPr marL="324000" indent="-324000">
              <a:lnSpc>
                <a:spcPct val="100000"/>
              </a:lnSpc>
              <a:spcAft>
                <a:spcPts val="1200"/>
              </a:spcAft>
            </a:pPr>
            <a:r>
              <a:rPr lang="en-GB" sz="2000" b="0" dirty="0"/>
              <a:t>Keep in touch - take some means of communication with </a:t>
            </a:r>
            <a:r>
              <a:rPr lang="en-GB" sz="2000" b="0" dirty="0" smtClean="0"/>
              <a:t>                                     you</a:t>
            </a:r>
            <a:r>
              <a:rPr lang="en-GB" sz="2000" b="0" dirty="0"/>
              <a:t>, like a </a:t>
            </a:r>
            <a:r>
              <a:rPr lang="en-GB" sz="2000" b="0" dirty="0" smtClean="0"/>
              <a:t>mobile phone </a:t>
            </a:r>
            <a:r>
              <a:rPr lang="en-GB" sz="2000" b="0" dirty="0"/>
              <a:t>or a </a:t>
            </a:r>
            <a:r>
              <a:rPr lang="en-GB" sz="2000" b="0" dirty="0" smtClean="0"/>
              <a:t>whistle</a:t>
            </a:r>
            <a:endParaRPr lang="en-GB" sz="2000" b="0" dirty="0"/>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Coastal Dangers</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4230337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Summary with Link to Royal Berkshire Fire and Rescue web site for more water safety information"/>
          <p:cNvSpPr>
            <a:spLocks noGrp="1"/>
          </p:cNvSpPr>
          <p:nvPr>
            <p:ph idx="1"/>
          </p:nvPr>
        </p:nvSpPr>
        <p:spPr>
          <a:xfrm>
            <a:off x="457200" y="1692910"/>
            <a:ext cx="9753599" cy="4622800"/>
          </a:xfrm>
        </p:spPr>
        <p:txBody>
          <a:bodyPr>
            <a:noAutofit/>
          </a:bodyPr>
          <a:lstStyle/>
          <a:p>
            <a:pPr marL="0" indent="0">
              <a:lnSpc>
                <a:spcPct val="100000"/>
              </a:lnSpc>
              <a:spcAft>
                <a:spcPts val="0"/>
              </a:spcAft>
              <a:buNone/>
            </a:pPr>
            <a:r>
              <a:rPr lang="en-GB" sz="2000" b="0" dirty="0"/>
              <a:t>In this </a:t>
            </a:r>
            <a:r>
              <a:rPr lang="en-GB" sz="2000" b="0" dirty="0" smtClean="0"/>
              <a:t>presentation </a:t>
            </a:r>
            <a:r>
              <a:rPr lang="en-GB" sz="2000" b="0" dirty="0"/>
              <a:t>we have covered the following to help keep you safe:-</a:t>
            </a:r>
          </a:p>
          <a:p>
            <a:pPr marL="0" indent="0">
              <a:lnSpc>
                <a:spcPct val="100000"/>
              </a:lnSpc>
              <a:spcAft>
                <a:spcPts val="0"/>
              </a:spcAft>
              <a:buNone/>
            </a:pPr>
            <a:endParaRPr lang="en-GB" sz="2000" b="0" dirty="0">
              <a:latin typeface="+mj-lt"/>
            </a:endParaRPr>
          </a:p>
          <a:p>
            <a:pPr marL="324000" indent="-324000">
              <a:lnSpc>
                <a:spcPct val="100000"/>
              </a:lnSpc>
              <a:spcAft>
                <a:spcPts val="600"/>
              </a:spcAft>
            </a:pPr>
            <a:r>
              <a:rPr lang="en-GB" sz="2000" b="0" dirty="0" smtClean="0">
                <a:latin typeface="+mj-lt"/>
              </a:rPr>
              <a:t>Cold Water Shock</a:t>
            </a:r>
            <a:endParaRPr lang="en-GB" sz="2000" b="0" dirty="0">
              <a:latin typeface="+mj-lt"/>
            </a:endParaRPr>
          </a:p>
          <a:p>
            <a:pPr marL="324000" indent="-324000">
              <a:lnSpc>
                <a:spcPct val="100000"/>
              </a:lnSpc>
              <a:spcAft>
                <a:spcPts val="600"/>
              </a:spcAft>
            </a:pPr>
            <a:r>
              <a:rPr lang="en-GB" sz="2000" b="0" dirty="0" smtClean="0">
                <a:latin typeface="+mj-lt"/>
              </a:rPr>
              <a:t>Jumping Into Water (Tombstoning)</a:t>
            </a:r>
            <a:endParaRPr lang="en-GB" sz="2000" b="0" dirty="0">
              <a:latin typeface="+mj-lt"/>
            </a:endParaRPr>
          </a:p>
          <a:p>
            <a:pPr marL="324000" indent="-324000">
              <a:lnSpc>
                <a:spcPct val="100000"/>
              </a:lnSpc>
              <a:spcAft>
                <a:spcPts val="600"/>
              </a:spcAft>
            </a:pPr>
            <a:r>
              <a:rPr lang="en-GB" sz="2000" b="0" dirty="0" smtClean="0">
                <a:latin typeface="+mj-lt"/>
              </a:rPr>
              <a:t>Hidden Dangers</a:t>
            </a:r>
            <a:endParaRPr lang="en-GB" sz="2000" b="0" dirty="0">
              <a:latin typeface="+mj-lt"/>
            </a:endParaRPr>
          </a:p>
          <a:p>
            <a:pPr marL="324000" indent="-324000">
              <a:lnSpc>
                <a:spcPct val="100000"/>
              </a:lnSpc>
              <a:spcAft>
                <a:spcPts val="600"/>
              </a:spcAft>
            </a:pPr>
            <a:r>
              <a:rPr lang="en-GB" sz="2000" b="0" dirty="0" smtClean="0">
                <a:latin typeface="+mj-lt"/>
              </a:rPr>
              <a:t>Danger of a Weir</a:t>
            </a:r>
            <a:endParaRPr lang="en-GB" sz="2000" b="0" dirty="0">
              <a:latin typeface="+mj-lt"/>
            </a:endParaRPr>
          </a:p>
          <a:p>
            <a:pPr marL="324000" indent="-324000">
              <a:lnSpc>
                <a:spcPct val="100000"/>
              </a:lnSpc>
              <a:spcAft>
                <a:spcPts val="0"/>
              </a:spcAft>
            </a:pPr>
            <a:r>
              <a:rPr lang="en-GB" sz="2000" b="0" dirty="0" smtClean="0">
                <a:latin typeface="+mj-lt"/>
              </a:rPr>
              <a:t>Coastal Dangers</a:t>
            </a:r>
          </a:p>
          <a:p>
            <a:pPr marL="0" indent="0">
              <a:lnSpc>
                <a:spcPct val="100000"/>
              </a:lnSpc>
              <a:spcAft>
                <a:spcPts val="0"/>
              </a:spcAft>
              <a:buNone/>
            </a:pPr>
            <a:endParaRPr lang="en-GB" sz="2000" b="0" dirty="0" smtClean="0">
              <a:latin typeface="+mj-lt"/>
            </a:endParaRPr>
          </a:p>
          <a:p>
            <a:pPr marL="0" indent="0" algn="ctr">
              <a:lnSpc>
                <a:spcPct val="100000"/>
              </a:lnSpc>
              <a:spcAft>
                <a:spcPts val="0"/>
              </a:spcAft>
              <a:buNone/>
            </a:pPr>
            <a:r>
              <a:rPr lang="en-GB" sz="2400" dirty="0"/>
              <a:t>Royal Berkshire Fire and Rescue Service hope you </a:t>
            </a:r>
            <a:r>
              <a:rPr lang="en-GB" sz="2400" dirty="0" smtClean="0"/>
              <a:t>remain </a:t>
            </a:r>
            <a:r>
              <a:rPr lang="en-GB" sz="2400" dirty="0"/>
              <a:t>safe when </a:t>
            </a:r>
            <a:r>
              <a:rPr lang="en-GB" sz="2400" dirty="0" smtClean="0"/>
              <a:t>close </a:t>
            </a:r>
            <a:r>
              <a:rPr lang="en-GB" sz="2400" dirty="0"/>
              <a:t>to open water… enjoy the summer and stay safe!</a:t>
            </a:r>
          </a:p>
          <a:p>
            <a:pPr marL="0" indent="0">
              <a:lnSpc>
                <a:spcPct val="100000"/>
              </a:lnSpc>
              <a:spcAft>
                <a:spcPts val="0"/>
              </a:spcAft>
              <a:buNone/>
            </a:pPr>
            <a:endParaRPr lang="en-GB" sz="2000" b="0" dirty="0" smtClean="0">
              <a:latin typeface="+mj-lt"/>
            </a:endParaRPr>
          </a:p>
          <a:p>
            <a:pPr marL="0" indent="0">
              <a:lnSpc>
                <a:spcPct val="100000"/>
              </a:lnSpc>
              <a:spcAft>
                <a:spcPts val="0"/>
              </a:spcAft>
              <a:buNone/>
            </a:pPr>
            <a:r>
              <a:rPr lang="en-GB" sz="2000" b="0" dirty="0" smtClean="0">
                <a:latin typeface="+mj-lt"/>
              </a:rPr>
              <a:t>For </a:t>
            </a:r>
            <a:r>
              <a:rPr lang="en-GB" sz="2000" b="0" dirty="0">
                <a:latin typeface="+mj-lt"/>
              </a:rPr>
              <a:t>further information and links to different activities, </a:t>
            </a:r>
            <a:r>
              <a:rPr lang="en-GB" sz="2000" b="0" dirty="0" smtClean="0">
                <a:latin typeface="+mj-lt"/>
              </a:rPr>
              <a:t>please visit:-</a:t>
            </a:r>
            <a:endParaRPr lang="en-GB" sz="2000" dirty="0">
              <a:latin typeface="+mj-lt"/>
            </a:endParaRPr>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Summary</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
        <p:nvSpPr>
          <p:cNvPr id="5" name="Content Placeholder 2" descr="Summary with Link to Royal Berkshire Fire and Rescue web site for more water safety information"/>
          <p:cNvSpPr txBox="1">
            <a:spLocks/>
          </p:cNvSpPr>
          <p:nvPr/>
        </p:nvSpPr>
        <p:spPr>
          <a:xfrm>
            <a:off x="457199" y="5857874"/>
            <a:ext cx="6991351" cy="772796"/>
          </a:xfrm>
          <a:prstGeom prst="rect">
            <a:avLst/>
          </a:prstGeom>
        </p:spPr>
        <p:txBody>
          <a:bodyPr vert="horz" lIns="0" tIns="0" rIns="0" bIns="0" rtlCol="0">
            <a:noAutofit/>
          </a:bodyPr>
          <a:lstStyle>
            <a:lvl1pPr marL="288000" indent="-288000" algn="l" defTabSz="1007943" rtl="0" eaLnBrk="1" latinLnBrk="0" hangingPunct="1">
              <a:lnSpc>
                <a:spcPts val="2400"/>
              </a:lnSpc>
              <a:spcBef>
                <a:spcPts val="0"/>
              </a:spcBef>
              <a:spcAft>
                <a:spcPts val="567"/>
              </a:spcAft>
              <a:buFontTx/>
              <a:buBlip>
                <a:blip r:embed="rId2"/>
              </a:buBlip>
              <a:defRPr sz="1800" b="1" kern="1200">
                <a:solidFill>
                  <a:schemeClr val="tx1"/>
                </a:solidFill>
                <a:latin typeface="+mn-lt"/>
                <a:ea typeface="+mn-ea"/>
                <a:cs typeface="+mn-cs"/>
              </a:defRPr>
            </a:lvl1pPr>
            <a:lvl2pPr marL="576000" indent="-288000" algn="l" defTabSz="1007943" rtl="0" eaLnBrk="1" latinLnBrk="0" hangingPunct="1">
              <a:lnSpc>
                <a:spcPts val="2400"/>
              </a:lnSpc>
              <a:spcBef>
                <a:spcPts val="0"/>
              </a:spcBef>
              <a:spcAft>
                <a:spcPts val="567"/>
              </a:spcAft>
              <a:buFontTx/>
              <a:buBlip>
                <a:blip r:embed="rId3"/>
              </a:buBlip>
              <a:defRPr sz="1800" kern="1200">
                <a:solidFill>
                  <a:schemeClr val="tx1"/>
                </a:solidFill>
                <a:latin typeface="+mn-lt"/>
                <a:ea typeface="+mn-ea"/>
                <a:cs typeface="+mn-cs"/>
              </a:defRPr>
            </a:lvl2pPr>
            <a:lvl3pPr marL="0" indent="0" algn="l" defTabSz="1007943" rtl="0" eaLnBrk="1" latinLnBrk="0" hangingPunct="1">
              <a:lnSpc>
                <a:spcPts val="2400"/>
              </a:lnSpc>
              <a:spcBef>
                <a:spcPts val="0"/>
              </a:spcBef>
              <a:spcAft>
                <a:spcPts val="567"/>
              </a:spcAft>
              <a:buFont typeface="+mj-lt"/>
              <a:buNone/>
              <a:defRPr sz="1800" b="0" kern="1200">
                <a:solidFill>
                  <a:schemeClr val="tx1"/>
                </a:solidFill>
                <a:latin typeface="+mn-lt"/>
                <a:ea typeface="+mn-ea"/>
                <a:cs typeface="+mn-cs"/>
              </a:defRPr>
            </a:lvl3pPr>
            <a:lvl4pPr marL="288000" indent="-288000" algn="l" defTabSz="1007943" rtl="0" eaLnBrk="1" latinLnBrk="0" hangingPunct="1">
              <a:lnSpc>
                <a:spcPts val="2400"/>
              </a:lnSpc>
              <a:spcBef>
                <a:spcPts val="0"/>
              </a:spcBef>
              <a:spcAft>
                <a:spcPts val="567"/>
              </a:spcAft>
              <a:buFont typeface="+mj-lt"/>
              <a:buAutoNum type="arabicPeriod"/>
              <a:defRPr sz="1800" b="1" kern="1200">
                <a:solidFill>
                  <a:schemeClr val="tx1"/>
                </a:solidFill>
                <a:latin typeface="+mn-lt"/>
                <a:ea typeface="+mn-ea"/>
                <a:cs typeface="+mn-cs"/>
              </a:defRPr>
            </a:lvl4pPr>
            <a:lvl5pPr marL="576000" indent="-288000" algn="l" defTabSz="1007943" rtl="0" eaLnBrk="1" latinLnBrk="0" hangingPunct="1">
              <a:lnSpc>
                <a:spcPts val="2400"/>
              </a:lnSpc>
              <a:spcBef>
                <a:spcPts val="0"/>
              </a:spcBef>
              <a:spcAft>
                <a:spcPts val="567"/>
              </a:spcAft>
              <a:buClr>
                <a:schemeClr val="tx2"/>
              </a:buClr>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spcAft>
                <a:spcPts val="0"/>
              </a:spcAft>
              <a:buFontTx/>
              <a:buNone/>
            </a:pPr>
            <a:r>
              <a:rPr lang="en-GB" sz="2000" b="0" dirty="0" smtClean="0">
                <a:latin typeface="+mj-lt"/>
                <a:hlinkClick r:id="rId4"/>
              </a:rPr>
              <a:t>Water Safety Additional Information Link: www.rbfrs.co.uk/your-safety/out-and-about/water-safety</a:t>
            </a:r>
            <a:endParaRPr lang="en-GB" sz="2000" b="0" dirty="0" smtClean="0">
              <a:latin typeface="+mj-lt"/>
            </a:endParaRPr>
          </a:p>
          <a:p>
            <a:pPr marL="0" indent="0">
              <a:lnSpc>
                <a:spcPct val="100000"/>
              </a:lnSpc>
              <a:spcBef>
                <a:spcPts val="600"/>
              </a:spcBef>
              <a:spcAft>
                <a:spcPts val="0"/>
              </a:spcAft>
              <a:buFontTx/>
              <a:buNone/>
            </a:pPr>
            <a:endParaRPr lang="en-GB" sz="2000" dirty="0">
              <a:latin typeface="+mj-lt"/>
            </a:endParaRPr>
          </a:p>
        </p:txBody>
      </p:sp>
    </p:spTree>
    <p:extLst>
      <p:ext uri="{BB962C8B-B14F-4D97-AF65-F5344CB8AC3E}">
        <p14:creationId xmlns:p14="http://schemas.microsoft.com/office/powerpoint/2010/main" val="966053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10"/>
            <a:ext cx="9753599" cy="4622800"/>
          </a:xfrm>
        </p:spPr>
        <p:txBody>
          <a:bodyPr>
            <a:normAutofit/>
          </a:bodyPr>
          <a:lstStyle/>
          <a:p>
            <a:pPr marL="0" indent="0">
              <a:lnSpc>
                <a:spcPct val="100000"/>
              </a:lnSpc>
              <a:spcAft>
                <a:spcPts val="0"/>
              </a:spcAft>
              <a:buNone/>
            </a:pPr>
            <a:r>
              <a:rPr lang="en-GB" sz="2000" b="0" dirty="0"/>
              <a:t>The aim of this </a:t>
            </a:r>
            <a:r>
              <a:rPr lang="en-GB" sz="2000" b="0" dirty="0" smtClean="0"/>
              <a:t>presentation </a:t>
            </a:r>
            <a:r>
              <a:rPr lang="en-GB" sz="2000" b="0" dirty="0"/>
              <a:t>is to help you look at the </a:t>
            </a:r>
            <a:r>
              <a:rPr lang="en-GB" sz="2000" dirty="0"/>
              <a:t>dangers</a:t>
            </a:r>
            <a:r>
              <a:rPr lang="en-GB" sz="2000" b="0" dirty="0"/>
              <a:t> within the water if you are </a:t>
            </a:r>
            <a:r>
              <a:rPr lang="en-GB" sz="2000" b="0" dirty="0" smtClean="0"/>
              <a:t>preparing </a:t>
            </a:r>
            <a:r>
              <a:rPr lang="en-GB" sz="2000" b="0" dirty="0"/>
              <a:t>to do any of the following:-</a:t>
            </a:r>
          </a:p>
          <a:p>
            <a:pPr marL="0" indent="0">
              <a:lnSpc>
                <a:spcPct val="100000"/>
              </a:lnSpc>
              <a:spcAft>
                <a:spcPts val="0"/>
              </a:spcAft>
              <a:buNone/>
            </a:pPr>
            <a:endParaRPr lang="en-GB" sz="2000" b="0" dirty="0"/>
          </a:p>
          <a:p>
            <a:pPr marL="324000" indent="-324000">
              <a:lnSpc>
                <a:spcPct val="100000"/>
              </a:lnSpc>
              <a:spcAft>
                <a:spcPts val="600"/>
              </a:spcAft>
            </a:pPr>
            <a:r>
              <a:rPr lang="en-GB" sz="2000" b="0" dirty="0">
                <a:latin typeface="+mj-lt"/>
              </a:rPr>
              <a:t>Swim in bodies of open water, such as lakes, rivers, canals, seas, quarries, </a:t>
            </a:r>
            <a:r>
              <a:rPr lang="en-GB" sz="2000" b="0" dirty="0" err="1">
                <a:latin typeface="+mj-lt"/>
              </a:rPr>
              <a:t>etc</a:t>
            </a:r>
            <a:endParaRPr lang="en-GB" sz="2000" b="0" dirty="0">
              <a:latin typeface="+mj-lt"/>
            </a:endParaRPr>
          </a:p>
          <a:p>
            <a:pPr marL="324000" indent="-324000">
              <a:lnSpc>
                <a:spcPct val="100000"/>
              </a:lnSpc>
              <a:spcAft>
                <a:spcPts val="600"/>
              </a:spcAft>
            </a:pPr>
            <a:r>
              <a:rPr lang="en-GB" sz="2000" b="0" dirty="0">
                <a:latin typeface="+mj-lt"/>
              </a:rPr>
              <a:t>Participate in water sports, such as paddle boarding</a:t>
            </a:r>
          </a:p>
          <a:p>
            <a:pPr marL="324000" indent="-324000">
              <a:lnSpc>
                <a:spcPct val="100000"/>
              </a:lnSpc>
              <a:spcAft>
                <a:spcPts val="600"/>
              </a:spcAft>
            </a:pPr>
            <a:r>
              <a:rPr lang="en-GB" sz="2000" b="0" dirty="0">
                <a:latin typeface="+mj-lt"/>
              </a:rPr>
              <a:t>Jump into water</a:t>
            </a:r>
          </a:p>
          <a:p>
            <a:pPr marL="324000" indent="-324000">
              <a:lnSpc>
                <a:spcPct val="100000"/>
              </a:lnSpc>
              <a:spcAft>
                <a:spcPts val="600"/>
              </a:spcAft>
            </a:pPr>
            <a:r>
              <a:rPr lang="en-GB" sz="2000" b="0" dirty="0">
                <a:latin typeface="+mj-lt"/>
              </a:rPr>
              <a:t>Be close to weirs</a:t>
            </a:r>
          </a:p>
          <a:p>
            <a:pPr marL="324000" indent="-324000">
              <a:lnSpc>
                <a:spcPct val="100000"/>
              </a:lnSpc>
              <a:spcAft>
                <a:spcPts val="0"/>
              </a:spcAft>
            </a:pPr>
            <a:r>
              <a:rPr lang="en-GB" sz="2000" b="0" dirty="0" smtClean="0">
                <a:latin typeface="+mj-lt"/>
              </a:rPr>
              <a:t>Visit the </a:t>
            </a:r>
            <a:r>
              <a:rPr lang="en-GB" sz="2000" b="0" dirty="0">
                <a:latin typeface="+mj-lt"/>
              </a:rPr>
              <a:t>coast</a:t>
            </a:r>
          </a:p>
          <a:p>
            <a:pPr marL="0" indent="0">
              <a:lnSpc>
                <a:spcPct val="100000"/>
              </a:lnSpc>
              <a:spcAft>
                <a:spcPts val="0"/>
              </a:spcAft>
              <a:buNone/>
            </a:pPr>
            <a:endParaRPr lang="en-GB" sz="2000" b="0" dirty="0" smtClean="0"/>
          </a:p>
          <a:p>
            <a:pPr marL="0" indent="0">
              <a:lnSpc>
                <a:spcPct val="100000"/>
              </a:lnSpc>
              <a:spcAft>
                <a:spcPts val="0"/>
              </a:spcAft>
              <a:buNone/>
            </a:pPr>
            <a:r>
              <a:rPr lang="en-GB" sz="2000" b="0" dirty="0" smtClean="0"/>
              <a:t>The package will also cover:-</a:t>
            </a:r>
          </a:p>
          <a:p>
            <a:pPr marL="0" indent="0">
              <a:lnSpc>
                <a:spcPct val="100000"/>
              </a:lnSpc>
              <a:spcAft>
                <a:spcPts val="0"/>
              </a:spcAft>
              <a:buNone/>
            </a:pPr>
            <a:endParaRPr lang="en-GB" sz="2000" b="0" dirty="0"/>
          </a:p>
          <a:p>
            <a:pPr marL="324000" indent="-324000">
              <a:lnSpc>
                <a:spcPct val="100000"/>
              </a:lnSpc>
              <a:spcAft>
                <a:spcPts val="0"/>
              </a:spcAft>
            </a:pPr>
            <a:r>
              <a:rPr lang="en-GB" sz="2000" b="0" dirty="0">
                <a:latin typeface="+mj-lt"/>
              </a:rPr>
              <a:t>What to do if you or someone you are with gets into trouble whilst in the water</a:t>
            </a:r>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Water Safety Aims</a:t>
            </a: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48820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10"/>
            <a:ext cx="9753599" cy="4622800"/>
          </a:xfrm>
        </p:spPr>
        <p:txBody>
          <a:bodyPr>
            <a:normAutofit/>
          </a:bodyPr>
          <a:lstStyle/>
          <a:p>
            <a:pPr marL="324000" indent="-324000">
              <a:lnSpc>
                <a:spcPct val="100000"/>
              </a:lnSpc>
            </a:pPr>
            <a:r>
              <a:rPr lang="en-GB" sz="2000" b="0" dirty="0" smtClean="0">
                <a:latin typeface="+mj-lt"/>
              </a:rPr>
              <a:t>Every </a:t>
            </a:r>
            <a:r>
              <a:rPr lang="en-GB" sz="2000" b="0" dirty="0">
                <a:latin typeface="+mj-lt"/>
              </a:rPr>
              <a:t>year several young people drown in water incidents across the UK</a:t>
            </a:r>
          </a:p>
          <a:p>
            <a:pPr marL="324000" indent="-324000">
              <a:lnSpc>
                <a:spcPct val="100000"/>
              </a:lnSpc>
            </a:pPr>
            <a:r>
              <a:rPr lang="en-GB" sz="2000" b="0" dirty="0">
                <a:latin typeface="+mj-lt"/>
              </a:rPr>
              <a:t>The highest risk group is aged </a:t>
            </a:r>
            <a:r>
              <a:rPr lang="en-GB" sz="2000" dirty="0">
                <a:latin typeface="+mj-lt"/>
              </a:rPr>
              <a:t>15 to 24</a:t>
            </a:r>
          </a:p>
          <a:p>
            <a:pPr marL="324000" indent="-324000">
              <a:lnSpc>
                <a:spcPct val="100000"/>
              </a:lnSpc>
            </a:pPr>
            <a:r>
              <a:rPr lang="en-GB" sz="2000" b="0" dirty="0" smtClean="0">
                <a:latin typeface="+mj-lt"/>
              </a:rPr>
              <a:t>In 2020 </a:t>
            </a:r>
            <a:r>
              <a:rPr lang="en-GB" sz="2000" b="0" dirty="0"/>
              <a:t>n</a:t>
            </a:r>
            <a:r>
              <a:rPr lang="en-GB" sz="2000" b="0" dirty="0" smtClean="0"/>
              <a:t>ationally</a:t>
            </a:r>
            <a:r>
              <a:rPr lang="en-GB" sz="2000" b="0" dirty="0" smtClean="0">
                <a:latin typeface="+mj-lt"/>
              </a:rPr>
              <a:t>, </a:t>
            </a:r>
            <a:r>
              <a:rPr lang="en-GB" sz="2000" dirty="0">
                <a:latin typeface="+mj-lt"/>
              </a:rPr>
              <a:t>47 young people </a:t>
            </a:r>
            <a:r>
              <a:rPr lang="en-GB" sz="2000" b="0" dirty="0" smtClean="0">
                <a:latin typeface="+mj-lt"/>
              </a:rPr>
              <a:t>aged 15 to 24 lost </a:t>
            </a:r>
            <a:r>
              <a:rPr lang="en-GB" sz="2000" b="0" dirty="0">
                <a:latin typeface="+mj-lt"/>
              </a:rPr>
              <a:t>their lives in a water incident</a:t>
            </a:r>
          </a:p>
          <a:p>
            <a:pPr marL="324000" indent="-324000">
              <a:lnSpc>
                <a:spcPct val="100000"/>
              </a:lnSpc>
            </a:pPr>
            <a:r>
              <a:rPr lang="en-GB" sz="2000" b="0" dirty="0">
                <a:latin typeface="+mj-lt"/>
              </a:rPr>
              <a:t>In a number of cases, young people did not have the knowledge and understanding of cold water shock and the hidden dangers below the </a:t>
            </a:r>
            <a:r>
              <a:rPr lang="en-GB" sz="2000" b="0" dirty="0" smtClean="0">
                <a:latin typeface="+mj-lt"/>
              </a:rPr>
              <a:t>surface</a:t>
            </a:r>
          </a:p>
          <a:p>
            <a:pPr marL="0" indent="0">
              <a:lnSpc>
                <a:spcPct val="100000"/>
              </a:lnSpc>
              <a:spcAft>
                <a:spcPts val="0"/>
              </a:spcAft>
              <a:buNone/>
            </a:pPr>
            <a:endParaRPr lang="en-GB" sz="2000" dirty="0" smtClean="0"/>
          </a:p>
          <a:p>
            <a:pPr marL="0" indent="0" algn="ctr">
              <a:lnSpc>
                <a:spcPct val="100000"/>
              </a:lnSpc>
              <a:spcAft>
                <a:spcPts val="0"/>
              </a:spcAft>
              <a:buNone/>
            </a:pPr>
            <a:r>
              <a:rPr lang="en-GB" sz="2400" dirty="0" smtClean="0"/>
              <a:t>By </a:t>
            </a:r>
            <a:r>
              <a:rPr lang="en-GB" sz="2400" dirty="0"/>
              <a:t>teaching young people how to protect themselves from harm and to take responsibility for their own and others safety when being near to or in the water, we are taking those first, vital steps </a:t>
            </a:r>
            <a:r>
              <a:rPr lang="en-GB" sz="2400" dirty="0" smtClean="0"/>
              <a:t> in </a:t>
            </a:r>
            <a:r>
              <a:rPr lang="en-GB" sz="2400" dirty="0"/>
              <a:t>keeping young people </a:t>
            </a:r>
            <a:r>
              <a:rPr lang="en-GB" sz="2400" dirty="0" smtClean="0"/>
              <a:t>safe</a:t>
            </a:r>
            <a:endParaRPr lang="en-GB" sz="2400" dirty="0"/>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Why </a:t>
            </a:r>
            <a:r>
              <a:rPr lang="en-GB" sz="2800" dirty="0">
                <a:solidFill>
                  <a:srgbClr val="E2231B"/>
                </a:solidFill>
              </a:rPr>
              <a:t>is it essential to teach water safety?</a:t>
            </a:r>
          </a:p>
          <a:p>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166050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vice - Cold Water Shock can leave you helpless, no matter how fit you are." title="RNLI Royal National Lifeboat Institution - Cold Water Sho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85906" y="4515485"/>
            <a:ext cx="4320000" cy="2160000"/>
          </a:xfrm>
          <a:prstGeom prst="rect">
            <a:avLst/>
          </a:prstGeom>
        </p:spPr>
      </p:pic>
      <p:sp>
        <p:nvSpPr>
          <p:cNvPr id="3" name="Content Placeholder 2"/>
          <p:cNvSpPr>
            <a:spLocks noGrp="1"/>
          </p:cNvSpPr>
          <p:nvPr>
            <p:ph idx="1"/>
          </p:nvPr>
        </p:nvSpPr>
        <p:spPr>
          <a:xfrm>
            <a:off x="457200" y="1692910"/>
            <a:ext cx="9753599" cy="4622800"/>
          </a:xfrm>
        </p:spPr>
        <p:txBody>
          <a:bodyPr>
            <a:normAutofit/>
          </a:bodyPr>
          <a:lstStyle/>
          <a:p>
            <a:pPr marL="0" indent="0" algn="ctr">
              <a:lnSpc>
                <a:spcPct val="100000"/>
              </a:lnSpc>
              <a:spcAft>
                <a:spcPts val="0"/>
              </a:spcAft>
              <a:buNone/>
            </a:pPr>
            <a:r>
              <a:rPr lang="en-GB" sz="2400" dirty="0"/>
              <a:t>When you jump into open water, it is much colder than you </a:t>
            </a:r>
            <a:r>
              <a:rPr lang="en-GB" sz="2400" dirty="0" smtClean="0"/>
              <a:t>think!</a:t>
            </a:r>
            <a:endParaRPr lang="en-GB" sz="2400" dirty="0"/>
          </a:p>
          <a:p>
            <a:pPr marL="0" indent="0">
              <a:lnSpc>
                <a:spcPct val="100000"/>
              </a:lnSpc>
              <a:spcAft>
                <a:spcPts val="0"/>
              </a:spcAft>
              <a:buNone/>
            </a:pPr>
            <a:endParaRPr lang="en-GB" sz="2000" dirty="0"/>
          </a:p>
          <a:p>
            <a:pPr marL="324000" indent="-324000">
              <a:lnSpc>
                <a:spcPct val="100000"/>
              </a:lnSpc>
              <a:spcAft>
                <a:spcPts val="1200"/>
              </a:spcAft>
            </a:pPr>
            <a:r>
              <a:rPr lang="en-GB" sz="2000" b="0" dirty="0" smtClean="0">
                <a:latin typeface="+mj-lt"/>
              </a:rPr>
              <a:t>Cold water shock is the body's involuntary response to being suddenly or unexpectedly immersed into cold water of around </a:t>
            </a:r>
            <a:r>
              <a:rPr lang="en-GB" sz="2000" dirty="0" smtClean="0">
                <a:latin typeface="+mj-lt"/>
              </a:rPr>
              <a:t>15°C</a:t>
            </a:r>
            <a:r>
              <a:rPr lang="en-GB" sz="2000" b="0" dirty="0" smtClean="0">
                <a:latin typeface="+mj-lt"/>
              </a:rPr>
              <a:t> or lower</a:t>
            </a:r>
          </a:p>
          <a:p>
            <a:pPr marL="324000" indent="-324000">
              <a:lnSpc>
                <a:spcPct val="100000"/>
              </a:lnSpc>
              <a:spcAft>
                <a:spcPts val="1200"/>
              </a:spcAft>
            </a:pPr>
            <a:r>
              <a:rPr lang="en-GB" sz="2000" b="0" dirty="0" smtClean="0">
                <a:latin typeface="+mj-lt"/>
              </a:rPr>
              <a:t>Any </a:t>
            </a:r>
            <a:r>
              <a:rPr lang="en-GB" sz="2000" b="0" dirty="0">
                <a:latin typeface="+mj-lt"/>
              </a:rPr>
              <a:t>temperature below 15°C is defined as cold water and this will seriously affect your breathing and capability to </a:t>
            </a:r>
            <a:r>
              <a:rPr lang="en-GB" sz="2000" b="0" dirty="0" smtClean="0">
                <a:latin typeface="+mj-lt"/>
              </a:rPr>
              <a:t>move</a:t>
            </a:r>
          </a:p>
          <a:p>
            <a:pPr marL="324000" indent="-324000">
              <a:lnSpc>
                <a:spcPct val="100000"/>
              </a:lnSpc>
              <a:spcAft>
                <a:spcPts val="1200"/>
              </a:spcAft>
            </a:pPr>
            <a:r>
              <a:rPr lang="en-GB" sz="2000" b="0" dirty="0" smtClean="0">
                <a:latin typeface="+mj-lt"/>
              </a:rPr>
              <a:t>The</a:t>
            </a:r>
            <a:r>
              <a:rPr lang="en-GB" sz="2000" b="0" dirty="0">
                <a:latin typeface="+mj-lt"/>
              </a:rPr>
              <a:t> reactions of the body may be muscle spasms </a:t>
            </a:r>
            <a:r>
              <a:rPr lang="en-GB" sz="2000" b="0" dirty="0" smtClean="0">
                <a:latin typeface="+mj-lt"/>
              </a:rPr>
              <a:t>and/or </a:t>
            </a:r>
            <a:r>
              <a:rPr lang="en-GB" sz="2000" b="0" dirty="0">
                <a:latin typeface="+mj-lt"/>
              </a:rPr>
              <a:t>hyperventilation</a:t>
            </a:r>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Cold Water Shock</a:t>
            </a: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375789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10"/>
            <a:ext cx="9753599" cy="4622800"/>
          </a:xfrm>
        </p:spPr>
        <p:txBody>
          <a:bodyPr>
            <a:normAutofit/>
          </a:bodyPr>
          <a:lstStyle/>
          <a:p>
            <a:pPr marL="0" indent="0">
              <a:lnSpc>
                <a:spcPct val="100000"/>
              </a:lnSpc>
              <a:spcAft>
                <a:spcPts val="0"/>
              </a:spcAft>
              <a:buNone/>
            </a:pPr>
            <a:r>
              <a:rPr lang="en-GB" sz="2400" dirty="0"/>
              <a:t>Cold water shock can:-</a:t>
            </a:r>
          </a:p>
          <a:p>
            <a:pPr marL="0" indent="0">
              <a:lnSpc>
                <a:spcPct val="100000"/>
              </a:lnSpc>
              <a:spcAft>
                <a:spcPts val="0"/>
              </a:spcAft>
              <a:buNone/>
            </a:pPr>
            <a:endParaRPr lang="en-GB" sz="2000" b="0" dirty="0"/>
          </a:p>
          <a:p>
            <a:pPr marL="324000" indent="-324000">
              <a:lnSpc>
                <a:spcPct val="100000"/>
              </a:lnSpc>
              <a:spcAft>
                <a:spcPts val="1200"/>
              </a:spcAft>
            </a:pPr>
            <a:r>
              <a:rPr lang="en-GB" sz="2000" b="0" dirty="0">
                <a:latin typeface="+mj-lt"/>
              </a:rPr>
              <a:t>Drastically reduce your ability to hold your breath underwater, roughly from a minute to less than 10 </a:t>
            </a:r>
            <a:r>
              <a:rPr lang="en-GB" sz="2000" b="0" dirty="0" smtClean="0">
                <a:latin typeface="+mj-lt"/>
              </a:rPr>
              <a:t>seconds</a:t>
            </a:r>
          </a:p>
          <a:p>
            <a:pPr marL="324000" indent="-324000">
              <a:lnSpc>
                <a:spcPct val="100000"/>
              </a:lnSpc>
              <a:spcAft>
                <a:spcPts val="0"/>
              </a:spcAft>
            </a:pPr>
            <a:r>
              <a:rPr lang="en-GB" sz="2000" b="0" dirty="0">
                <a:latin typeface="+mj-lt"/>
              </a:rPr>
              <a:t>I</a:t>
            </a:r>
            <a:r>
              <a:rPr lang="en-GB" sz="2000" b="0" dirty="0" smtClean="0">
                <a:latin typeface="+mj-lt"/>
              </a:rPr>
              <a:t>nduce </a:t>
            </a:r>
            <a:r>
              <a:rPr lang="en-GB" sz="2000" b="0" dirty="0">
                <a:latin typeface="+mj-lt"/>
              </a:rPr>
              <a:t>vertigo, as your ears are exposed to cold water, meaning you cannot tell the difference between up and down</a:t>
            </a:r>
          </a:p>
          <a:p>
            <a:pPr marL="0" indent="0">
              <a:lnSpc>
                <a:spcPct val="100000"/>
              </a:lnSpc>
              <a:spcAft>
                <a:spcPts val="0"/>
              </a:spcAft>
              <a:buNone/>
            </a:pPr>
            <a:endParaRPr lang="en-GB" sz="2000" b="0" dirty="0" smtClean="0"/>
          </a:p>
          <a:p>
            <a:pPr marL="0" indent="0" algn="ctr">
              <a:lnSpc>
                <a:spcPct val="100000"/>
              </a:lnSpc>
              <a:spcAft>
                <a:spcPts val="0"/>
              </a:spcAft>
              <a:buNone/>
            </a:pPr>
            <a:r>
              <a:rPr lang="en-GB" sz="2400" dirty="0" smtClean="0"/>
              <a:t>Remember… the water</a:t>
            </a:r>
            <a:r>
              <a:rPr lang="en-GB" sz="2400" dirty="0"/>
              <a:t>, especially at the </a:t>
            </a:r>
            <a:r>
              <a:rPr lang="en-GB" sz="2400" dirty="0" smtClean="0"/>
              <a:t>coast</a:t>
            </a:r>
            <a:r>
              <a:rPr lang="en-GB" sz="2400" dirty="0"/>
              <a:t>, </a:t>
            </a:r>
            <a:r>
              <a:rPr lang="en-GB" sz="2400" dirty="0" smtClean="0"/>
              <a:t>can </a:t>
            </a:r>
          </a:p>
          <a:p>
            <a:pPr marL="0" indent="0" algn="ctr">
              <a:lnSpc>
                <a:spcPct val="100000"/>
              </a:lnSpc>
              <a:spcAft>
                <a:spcPts val="0"/>
              </a:spcAft>
              <a:buNone/>
            </a:pPr>
            <a:r>
              <a:rPr lang="en-GB" sz="2400" dirty="0" smtClean="0"/>
              <a:t>be </a:t>
            </a:r>
            <a:r>
              <a:rPr lang="en-GB" sz="2400" dirty="0"/>
              <a:t>even </a:t>
            </a:r>
            <a:r>
              <a:rPr lang="en-GB" sz="2400" dirty="0" smtClean="0"/>
              <a:t>colder than </a:t>
            </a:r>
            <a:r>
              <a:rPr lang="en-GB" sz="2400" dirty="0"/>
              <a:t>you think!</a:t>
            </a:r>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Cold Water Shock</a:t>
            </a: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3752416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Cold Water Shock</a:t>
            </a:r>
          </a:p>
        </p:txBody>
      </p:sp>
      <p:sp>
        <p:nvSpPr>
          <p:cNvPr id="8" name="Title 1"/>
          <p:cNvSpPr txBox="1">
            <a:spLocks/>
          </p:cNvSpPr>
          <p:nvPr/>
        </p:nvSpPr>
        <p:spPr>
          <a:xfrm>
            <a:off x="457200" y="446723"/>
            <a:ext cx="8892000" cy="526298"/>
          </a:xfrm>
          <a:prstGeom prst="rect">
            <a:avLst/>
          </a:prstGeom>
        </p:spPr>
        <p:txBody>
          <a:bodyPr lIns="0" tIns="0"/>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dirty="0"/>
              <a:t>Water Safety Awareness</a:t>
            </a:r>
          </a:p>
        </p:txBody>
      </p:sp>
      <p:pic>
        <p:nvPicPr>
          <p:cNvPr id="2" name="fgASxPh-xqU" descr="Video to show the dangers of Cold Water Shock. Message to remain calm and float on the water’s surface rather than splash around. Body will acclimatise to the waters temperature around 90 seconds after entering the water." title="RNLI clip"/>
          <p:cNvPicPr>
            <a:picLocks noRot="1" noChangeAspect="1"/>
          </p:cNvPicPr>
          <p:nvPr>
            <a:videoFile r:link="rId1"/>
          </p:nvPr>
        </p:nvPicPr>
        <p:blipFill>
          <a:blip r:embed="rId3"/>
          <a:stretch>
            <a:fillRect/>
          </a:stretch>
        </p:blipFill>
        <p:spPr>
          <a:xfrm>
            <a:off x="899906" y="1858180"/>
            <a:ext cx="9074836" cy="5104595"/>
          </a:xfrm>
          <a:prstGeom prst="rect">
            <a:avLst/>
          </a:prstGeom>
        </p:spPr>
      </p:pic>
    </p:spTree>
    <p:extLst>
      <p:ext uri="{BB962C8B-B14F-4D97-AF65-F5344CB8AC3E}">
        <p14:creationId xmlns:p14="http://schemas.microsoft.com/office/powerpoint/2010/main" val="3229658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10"/>
            <a:ext cx="9753599" cy="4968240"/>
          </a:xfrm>
        </p:spPr>
        <p:txBody>
          <a:bodyPr>
            <a:noAutofit/>
          </a:bodyPr>
          <a:lstStyle/>
          <a:p>
            <a:pPr marL="324000" indent="-324000">
              <a:lnSpc>
                <a:spcPct val="100000"/>
              </a:lnSpc>
              <a:spcAft>
                <a:spcPts val="1200"/>
              </a:spcAft>
            </a:pPr>
            <a:r>
              <a:rPr lang="en-GB" sz="2000" b="0" dirty="0">
                <a:latin typeface="+mj-lt"/>
              </a:rPr>
              <a:t>When you watch the next clip, please consider how far </a:t>
            </a:r>
            <a:r>
              <a:rPr lang="en-GB" sz="2000" b="0" dirty="0" smtClean="0">
                <a:latin typeface="+mj-lt"/>
              </a:rPr>
              <a:t>you would go </a:t>
            </a:r>
            <a:r>
              <a:rPr lang="en-GB" sz="2000" b="0" dirty="0">
                <a:latin typeface="+mj-lt"/>
              </a:rPr>
              <a:t>under the water if you jumped in</a:t>
            </a:r>
            <a:r>
              <a:rPr lang="en-GB" sz="2000" b="0" dirty="0" smtClean="0">
                <a:latin typeface="+mj-lt"/>
              </a:rPr>
              <a:t>?</a:t>
            </a:r>
          </a:p>
          <a:p>
            <a:pPr marL="324000" indent="-324000">
              <a:lnSpc>
                <a:spcPct val="100000"/>
              </a:lnSpc>
              <a:spcAft>
                <a:spcPts val="1200"/>
              </a:spcAft>
            </a:pPr>
            <a:r>
              <a:rPr lang="en-GB" sz="2000" b="0" dirty="0" smtClean="0">
                <a:latin typeface="+mj-lt"/>
              </a:rPr>
              <a:t>The </a:t>
            </a:r>
            <a:r>
              <a:rPr lang="en-GB" sz="2000" b="0" dirty="0">
                <a:latin typeface="+mj-lt"/>
              </a:rPr>
              <a:t>clip was filmed in a clean swimming pool, which has no weeds, mud or silt at the bottom - all of these could hold you under the water and make it harder to </a:t>
            </a:r>
            <a:r>
              <a:rPr lang="en-GB" sz="2000" b="0" dirty="0" smtClean="0">
                <a:latin typeface="+mj-lt"/>
              </a:rPr>
              <a:t>swim</a:t>
            </a:r>
          </a:p>
          <a:p>
            <a:pPr marL="324000" indent="-324000">
              <a:lnSpc>
                <a:spcPct val="100000"/>
              </a:lnSpc>
              <a:spcAft>
                <a:spcPts val="1200"/>
              </a:spcAft>
            </a:pPr>
            <a:r>
              <a:rPr lang="en-GB" sz="2000" b="0" dirty="0" smtClean="0">
                <a:latin typeface="+mj-lt"/>
              </a:rPr>
              <a:t>If </a:t>
            </a:r>
            <a:r>
              <a:rPr lang="en-GB" sz="2000" b="0" dirty="0">
                <a:latin typeface="+mj-lt"/>
              </a:rPr>
              <a:t>you were going into open water, would you know how deep it would be in a river or a lake? It may not be as deep as you think</a:t>
            </a:r>
            <a:r>
              <a:rPr lang="en-GB" sz="2000" b="0" dirty="0" smtClean="0">
                <a:latin typeface="+mj-lt"/>
              </a:rPr>
              <a:t>!</a:t>
            </a:r>
          </a:p>
          <a:p>
            <a:pPr marL="324000" indent="-324000">
              <a:lnSpc>
                <a:spcPct val="100000"/>
              </a:lnSpc>
              <a:spcAft>
                <a:spcPts val="0"/>
              </a:spcAft>
            </a:pPr>
            <a:r>
              <a:rPr lang="en-GB" sz="2000" b="0" dirty="0" smtClean="0">
                <a:latin typeface="+mj-lt"/>
              </a:rPr>
              <a:t>The </a:t>
            </a:r>
            <a:r>
              <a:rPr lang="en-GB" sz="2000" b="0" dirty="0">
                <a:latin typeface="+mj-lt"/>
              </a:rPr>
              <a:t>water may be fast flowing, not just </a:t>
            </a:r>
            <a:r>
              <a:rPr lang="en-GB" sz="2000" b="0" dirty="0" smtClean="0">
                <a:latin typeface="+mj-lt"/>
              </a:rPr>
              <a:t>on the surface </a:t>
            </a:r>
            <a:r>
              <a:rPr lang="en-GB" sz="2000" b="0" dirty="0">
                <a:latin typeface="+mj-lt"/>
              </a:rPr>
              <a:t>but also </a:t>
            </a:r>
            <a:r>
              <a:rPr lang="en-GB" sz="2000" b="0" dirty="0" smtClean="0">
                <a:latin typeface="+mj-lt"/>
              </a:rPr>
              <a:t>below</a:t>
            </a:r>
            <a:endParaRPr lang="en-GB" sz="2000" b="0" dirty="0">
              <a:latin typeface="+mj-lt"/>
            </a:endParaRPr>
          </a:p>
          <a:p>
            <a:pPr marL="0" indent="0">
              <a:lnSpc>
                <a:spcPct val="110000"/>
              </a:lnSpc>
              <a:spcAft>
                <a:spcPts val="0"/>
              </a:spcAft>
              <a:buNone/>
            </a:pPr>
            <a:endParaRPr lang="en-GB" sz="2000" b="0" dirty="0"/>
          </a:p>
          <a:p>
            <a:pPr marL="0" indent="0">
              <a:lnSpc>
                <a:spcPct val="110000"/>
              </a:lnSpc>
              <a:spcAft>
                <a:spcPts val="0"/>
              </a:spcAft>
              <a:buNone/>
            </a:pPr>
            <a:r>
              <a:rPr lang="en-GB" sz="2000" b="0" dirty="0"/>
              <a:t>Take a moment to think…</a:t>
            </a:r>
          </a:p>
          <a:p>
            <a:pPr marL="0" indent="0">
              <a:lnSpc>
                <a:spcPct val="110000"/>
              </a:lnSpc>
              <a:spcAft>
                <a:spcPts val="0"/>
              </a:spcAft>
              <a:buNone/>
            </a:pPr>
            <a:endParaRPr lang="en-GB" sz="1200" dirty="0"/>
          </a:p>
          <a:p>
            <a:pPr marL="0" indent="0" algn="ctr">
              <a:lnSpc>
                <a:spcPct val="110000"/>
              </a:lnSpc>
              <a:spcAft>
                <a:spcPts val="0"/>
              </a:spcAft>
              <a:buNone/>
            </a:pPr>
            <a:r>
              <a:rPr lang="en-GB" sz="2400" dirty="0"/>
              <a:t>What else could be hiding below</a:t>
            </a:r>
            <a:r>
              <a:rPr lang="en-GB" sz="2400" dirty="0" smtClean="0"/>
              <a:t>?</a:t>
            </a:r>
            <a:endParaRPr lang="en-GB" sz="2400" b="0" dirty="0" smtClean="0"/>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Jumping Into Water (Tombstoning)</a:t>
            </a: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128119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a:solidFill>
                  <a:srgbClr val="E2231B"/>
                </a:solidFill>
              </a:rPr>
              <a:t>Jumping Into Water (Tombstoning)</a:t>
            </a:r>
          </a:p>
        </p:txBody>
      </p:sp>
      <p:sp>
        <p:nvSpPr>
          <p:cNvPr id="5" name="Title 1"/>
          <p:cNvSpPr txBox="1">
            <a:spLocks/>
          </p:cNvSpPr>
          <p:nvPr/>
        </p:nvSpPr>
        <p:spPr>
          <a:xfrm>
            <a:off x="457200" y="446723"/>
            <a:ext cx="8892000" cy="526298"/>
          </a:xfrm>
          <a:prstGeom prst="rect">
            <a:avLst/>
          </a:prstGeom>
        </p:spPr>
        <p:txBody>
          <a:bodyPr lIns="0" tIns="0"/>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dirty="0"/>
              <a:t>Water Safety Awareness</a:t>
            </a:r>
          </a:p>
        </p:txBody>
      </p:sp>
      <p:pic>
        <p:nvPicPr>
          <p:cNvPr id="2" name="nsRH0lUfceA" descr="Video showing how deep you can travel into water from height. Individual is jumping from a 3 metre board and hits the bottom of the 3 metre deep pool." title="RBFRS Clip"/>
          <p:cNvPicPr>
            <a:picLocks noRot="1" noChangeAspect="1"/>
          </p:cNvPicPr>
          <p:nvPr>
            <a:videoFile r:link="rId1"/>
          </p:nvPr>
        </p:nvPicPr>
        <p:blipFill>
          <a:blip r:embed="rId3"/>
          <a:stretch>
            <a:fillRect/>
          </a:stretch>
        </p:blipFill>
        <p:spPr>
          <a:xfrm>
            <a:off x="899906" y="1859987"/>
            <a:ext cx="8934124" cy="5025445"/>
          </a:xfrm>
          <a:prstGeom prst="rect">
            <a:avLst/>
          </a:prstGeom>
        </p:spPr>
      </p:pic>
    </p:spTree>
    <p:extLst>
      <p:ext uri="{BB962C8B-B14F-4D97-AF65-F5344CB8AC3E}">
        <p14:creationId xmlns:p14="http://schemas.microsoft.com/office/powerpoint/2010/main" val="992197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104209"/>
            <a:ext cx="7284720" cy="1015663"/>
          </a:xfrm>
          <a:prstGeom prst="rect">
            <a:avLst/>
          </a:prstGeom>
          <a:solidFill>
            <a:schemeClr val="bg1">
              <a:lumMod val="95000"/>
            </a:schemeClr>
          </a:solidFill>
          <a:ln>
            <a:solidFill>
              <a:schemeClr val="tx1"/>
            </a:solidFill>
          </a:ln>
        </p:spPr>
        <p:txBody>
          <a:bodyPr wrap="square" rtlCol="0">
            <a:spAutoFit/>
          </a:bodyPr>
          <a:lstStyle/>
          <a:p>
            <a:pPr algn="ctr"/>
            <a:r>
              <a:rPr lang="en-GB" sz="2000" b="1" dirty="0">
                <a:latin typeface="+mj-lt"/>
              </a:rPr>
              <a:t>Tombstoning</a:t>
            </a:r>
            <a:r>
              <a:rPr lang="en-GB" sz="2000" dirty="0">
                <a:latin typeface="+mj-lt"/>
              </a:rPr>
              <a:t> is the act of jumping in a straight, upright vertical posture into a body of water from a high jumping platform, such as a bridge, cliff or harbour </a:t>
            </a:r>
            <a:r>
              <a:rPr lang="en-GB" sz="2000" dirty="0" smtClean="0">
                <a:latin typeface="+mj-lt"/>
              </a:rPr>
              <a:t>edge and is extremely dangerous!</a:t>
            </a:r>
            <a:endParaRPr lang="en-GB" sz="2400" dirty="0"/>
          </a:p>
        </p:txBody>
      </p:sp>
      <p:sp>
        <p:nvSpPr>
          <p:cNvPr id="3" name="Content Placeholder 2"/>
          <p:cNvSpPr>
            <a:spLocks noGrp="1"/>
          </p:cNvSpPr>
          <p:nvPr>
            <p:ph idx="1"/>
          </p:nvPr>
        </p:nvSpPr>
        <p:spPr>
          <a:xfrm>
            <a:off x="457200" y="1692910"/>
            <a:ext cx="9753599" cy="4968240"/>
          </a:xfrm>
        </p:spPr>
        <p:txBody>
          <a:bodyPr>
            <a:noAutofit/>
          </a:bodyPr>
          <a:lstStyle/>
          <a:p>
            <a:pPr marL="324000" indent="-324000">
              <a:lnSpc>
                <a:spcPct val="100000"/>
              </a:lnSpc>
              <a:spcAft>
                <a:spcPts val="1200"/>
              </a:spcAft>
            </a:pPr>
            <a:r>
              <a:rPr lang="en-GB" sz="2000" b="0" dirty="0">
                <a:latin typeface="+mj-lt"/>
              </a:rPr>
              <a:t>Watching the clip, the person stepping off the three metre board hit the bottom of the pool, which is 3.5 metres deep</a:t>
            </a:r>
          </a:p>
          <a:p>
            <a:pPr marL="324000" indent="-324000">
              <a:lnSpc>
                <a:spcPct val="100000"/>
              </a:lnSpc>
              <a:spcAft>
                <a:spcPts val="1200"/>
              </a:spcAft>
            </a:pPr>
            <a:r>
              <a:rPr lang="en-GB" sz="2000" b="0" dirty="0" smtClean="0">
                <a:latin typeface="+mj-lt"/>
              </a:rPr>
              <a:t>The </a:t>
            </a:r>
            <a:r>
              <a:rPr lang="en-GB" sz="2000" b="0" dirty="0">
                <a:latin typeface="+mj-lt"/>
              </a:rPr>
              <a:t>higher you jump from, the deeper you will go under the water </a:t>
            </a:r>
          </a:p>
          <a:p>
            <a:pPr marL="324000" indent="-324000">
              <a:lnSpc>
                <a:spcPct val="100000"/>
              </a:lnSpc>
              <a:spcAft>
                <a:spcPts val="1200"/>
              </a:spcAft>
            </a:pPr>
            <a:r>
              <a:rPr lang="en-GB" sz="2000" b="0" dirty="0" smtClean="0">
                <a:latin typeface="+mj-lt"/>
              </a:rPr>
              <a:t>Is </a:t>
            </a:r>
            <a:r>
              <a:rPr lang="en-GB" sz="2000" b="0" dirty="0">
                <a:latin typeface="+mj-lt"/>
              </a:rPr>
              <a:t>the water deep enough? Some canals and rivers may only be 1 to 2 metres deep</a:t>
            </a:r>
            <a:r>
              <a:rPr lang="en-GB" sz="2000" b="0" dirty="0" smtClean="0">
                <a:latin typeface="+mj-lt"/>
              </a:rPr>
              <a:t>!</a:t>
            </a:r>
          </a:p>
          <a:p>
            <a:pPr marL="324000" indent="-324000">
              <a:lnSpc>
                <a:spcPct val="100000"/>
              </a:lnSpc>
              <a:spcAft>
                <a:spcPts val="1200"/>
              </a:spcAft>
            </a:pPr>
            <a:r>
              <a:rPr lang="en-GB" sz="2000" b="0" dirty="0" smtClean="0">
                <a:latin typeface="+mj-lt"/>
              </a:rPr>
              <a:t>Think </a:t>
            </a:r>
            <a:r>
              <a:rPr lang="en-GB" sz="2000" b="0" dirty="0">
                <a:latin typeface="+mj-lt"/>
              </a:rPr>
              <a:t>about the water we have around us - it is not clean like in the diving pool and may have things below</a:t>
            </a:r>
          </a:p>
          <a:p>
            <a:pPr marL="324000" indent="-324000">
              <a:lnSpc>
                <a:spcPct val="100000"/>
              </a:lnSpc>
              <a:spcAft>
                <a:spcPts val="1200"/>
              </a:spcAft>
            </a:pPr>
            <a:r>
              <a:rPr lang="en-GB" sz="2000" b="0" dirty="0" smtClean="0">
                <a:latin typeface="+mj-lt"/>
              </a:rPr>
              <a:t>In </a:t>
            </a:r>
            <a:r>
              <a:rPr lang="en-GB" sz="2000" b="0" dirty="0">
                <a:latin typeface="+mj-lt"/>
              </a:rPr>
              <a:t>the next two slides you will see examples of things taken out of the River Thames under </a:t>
            </a:r>
            <a:r>
              <a:rPr lang="en-GB" sz="2000" b="0" dirty="0" smtClean="0">
                <a:latin typeface="+mj-lt"/>
              </a:rPr>
              <a:t>the Caversham </a:t>
            </a:r>
            <a:r>
              <a:rPr lang="en-GB" sz="2000" b="0" dirty="0">
                <a:latin typeface="+mj-lt"/>
              </a:rPr>
              <a:t>Bridge in Reading… look closely at what was found…</a:t>
            </a:r>
          </a:p>
        </p:txBody>
      </p:sp>
      <p:sp>
        <p:nvSpPr>
          <p:cNvPr id="4" name="Title 1"/>
          <p:cNvSpPr txBox="1">
            <a:spLocks/>
          </p:cNvSpPr>
          <p:nvPr/>
        </p:nvSpPr>
        <p:spPr>
          <a:xfrm>
            <a:off x="457200" y="1035802"/>
            <a:ext cx="8892000" cy="437398"/>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3800" b="1" kern="1200">
                <a:solidFill>
                  <a:schemeClr val="tx1"/>
                </a:solidFill>
                <a:latin typeface="+mj-lt"/>
                <a:ea typeface="+mj-ea"/>
                <a:cs typeface="+mj-cs"/>
              </a:defRPr>
            </a:lvl1pPr>
          </a:lstStyle>
          <a:p>
            <a:r>
              <a:rPr lang="en-GB" sz="2800" dirty="0" smtClean="0">
                <a:solidFill>
                  <a:srgbClr val="E2231B"/>
                </a:solidFill>
              </a:rPr>
              <a:t>Jumping Into Water (Tombstoning)</a:t>
            </a:r>
            <a:endParaRPr lang="en-GB" sz="2800" dirty="0">
              <a:solidFill>
                <a:srgbClr val="E2231B"/>
              </a:solidFill>
            </a:endParaRPr>
          </a:p>
        </p:txBody>
      </p:sp>
      <p:sp>
        <p:nvSpPr>
          <p:cNvPr id="2" name="Title 1"/>
          <p:cNvSpPr>
            <a:spLocks noGrp="1"/>
          </p:cNvSpPr>
          <p:nvPr>
            <p:ph type="title"/>
          </p:nvPr>
        </p:nvSpPr>
        <p:spPr>
          <a:xfrm>
            <a:off x="457200" y="446723"/>
            <a:ext cx="8892000" cy="526298"/>
          </a:xfrm>
        </p:spPr>
        <p:txBody>
          <a:bodyPr/>
          <a:lstStyle/>
          <a:p>
            <a:r>
              <a:rPr lang="en-GB" dirty="0" smtClean="0"/>
              <a:t>Water Safety Awareness</a:t>
            </a:r>
            <a:endParaRPr lang="en-GB" dirty="0"/>
          </a:p>
        </p:txBody>
      </p:sp>
    </p:spTree>
    <p:extLst>
      <p:ext uri="{BB962C8B-B14F-4D97-AF65-F5344CB8AC3E}">
        <p14:creationId xmlns:p14="http://schemas.microsoft.com/office/powerpoint/2010/main" val="377958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BFRS">
      <a:dk1>
        <a:sysClr val="windowText" lastClr="000000"/>
      </a:dk1>
      <a:lt1>
        <a:sysClr val="window" lastClr="FFFFFF"/>
      </a:lt1>
      <a:dk2>
        <a:srgbClr val="E2241D"/>
      </a:dk2>
      <a:lt2>
        <a:srgbClr val="DBDBDB"/>
      </a:lt2>
      <a:accent1>
        <a:srgbClr val="E2241D"/>
      </a:accent1>
      <a:accent2>
        <a:srgbClr val="DBDBDB"/>
      </a:accent2>
      <a:accent3>
        <a:srgbClr val="E2241D"/>
      </a:accent3>
      <a:accent4>
        <a:srgbClr val="DBDBDB"/>
      </a:accent4>
      <a:accent5>
        <a:srgbClr val="E2241D"/>
      </a:accent5>
      <a:accent6>
        <a:srgbClr val="DBDBD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F566EFA-FC84-4B6C-B8DC-4CC7CBF4B06D}" vid="{D9062922-00D2-46C2-AE44-EFC5EDA59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RBFRS Presentation Branding</Template>
  <TotalTime>2786</TotalTime>
  <Words>1366</Words>
  <Application>Microsoft Office PowerPoint</Application>
  <PresentationFormat>Custom</PresentationFormat>
  <Paragraphs>135</Paragraphs>
  <Slides>18</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Water Safety Awareness </vt:lpstr>
      <vt:lpstr>Water Safety Awareness</vt:lpstr>
      <vt:lpstr>Water Safety Awareness</vt:lpstr>
      <vt:lpstr>Water Safety Awareness</vt:lpstr>
      <vt:lpstr>Water Safety Awareness</vt:lpstr>
      <vt:lpstr>PowerPoint Presentation</vt:lpstr>
      <vt:lpstr>Water Safety Awareness</vt:lpstr>
      <vt:lpstr>PowerPoint Presentation</vt:lpstr>
      <vt:lpstr>Water Safety Awareness</vt:lpstr>
      <vt:lpstr>Water Safety Awareness</vt:lpstr>
      <vt:lpstr>Water Safety Awareness</vt:lpstr>
      <vt:lpstr>Water Safety Awareness</vt:lpstr>
      <vt:lpstr>PowerPoint Presentation</vt:lpstr>
      <vt:lpstr>Water Safety Awareness</vt:lpstr>
      <vt:lpstr>PowerPoint Presentation</vt:lpstr>
      <vt:lpstr>Water Safety Awareness</vt:lpstr>
      <vt:lpstr>Water Safety Awareness</vt:lpstr>
      <vt:lpstr>Water Safety Awareness</vt:lpstr>
    </vt:vector>
  </TitlesOfParts>
  <Company>RBFRS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Whiteman</dc:creator>
  <cp:lastModifiedBy>Neil Whiteman</cp:lastModifiedBy>
  <cp:revision>185</cp:revision>
  <dcterms:created xsi:type="dcterms:W3CDTF">2021-03-30T13:35:04Z</dcterms:created>
  <dcterms:modified xsi:type="dcterms:W3CDTF">2021-06-17T11:42:53Z</dcterms:modified>
</cp:coreProperties>
</file>